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593" r:id="rId3"/>
    <p:sldId id="540" r:id="rId4"/>
    <p:sldId id="602" r:id="rId5"/>
    <p:sldId id="598" r:id="rId6"/>
    <p:sldId id="541" r:id="rId7"/>
    <p:sldId id="542" r:id="rId8"/>
    <p:sldId id="545" r:id="rId9"/>
    <p:sldId id="594" r:id="rId10"/>
    <p:sldId id="378" r:id="rId11"/>
    <p:sldId id="606" r:id="rId12"/>
    <p:sldId id="561" r:id="rId13"/>
    <p:sldId id="560" r:id="rId14"/>
    <p:sldId id="564" r:id="rId15"/>
    <p:sldId id="565" r:id="rId16"/>
    <p:sldId id="538" r:id="rId17"/>
    <p:sldId id="379" r:id="rId18"/>
    <p:sldId id="608" r:id="rId19"/>
    <p:sldId id="457" r:id="rId20"/>
    <p:sldId id="614" r:id="rId21"/>
    <p:sldId id="610" r:id="rId22"/>
    <p:sldId id="612" r:id="rId23"/>
    <p:sldId id="613" r:id="rId24"/>
    <p:sldId id="611" r:id="rId25"/>
    <p:sldId id="615" r:id="rId26"/>
    <p:sldId id="509" r:id="rId27"/>
    <p:sldId id="616" r:id="rId28"/>
    <p:sldId id="604" r:id="rId29"/>
    <p:sldId id="603" r:id="rId30"/>
    <p:sldId id="362" r:id="rId31"/>
    <p:sldId id="596" r:id="rId32"/>
    <p:sldId id="600" r:id="rId33"/>
    <p:sldId id="389" r:id="rId34"/>
    <p:sldId id="487" r:id="rId35"/>
    <p:sldId id="533" r:id="rId36"/>
    <p:sldId id="534" r:id="rId37"/>
    <p:sldId id="535" r:id="rId38"/>
    <p:sldId id="488" r:id="rId39"/>
    <p:sldId id="525" r:id="rId40"/>
    <p:sldId id="436" r:id="rId41"/>
    <p:sldId id="437" r:id="rId42"/>
    <p:sldId id="508" r:id="rId43"/>
    <p:sldId id="506" r:id="rId44"/>
    <p:sldId id="597" r:id="rId45"/>
    <p:sldId id="601" r:id="rId46"/>
    <p:sldId id="491" r:id="rId47"/>
    <p:sldId id="505" r:id="rId48"/>
    <p:sldId id="579" r:id="rId49"/>
    <p:sldId id="580" r:id="rId50"/>
    <p:sldId id="581" r:id="rId51"/>
    <p:sldId id="582" r:id="rId52"/>
    <p:sldId id="583" r:id="rId53"/>
    <p:sldId id="584" r:id="rId54"/>
    <p:sldId id="585" r:id="rId55"/>
    <p:sldId id="586" r:id="rId56"/>
    <p:sldId id="587" r:id="rId57"/>
    <p:sldId id="588" r:id="rId58"/>
    <p:sldId id="589" r:id="rId59"/>
    <p:sldId id="590" r:id="rId60"/>
  </p:sldIdLst>
  <p:sldSz cx="9144000" cy="6858000" type="screen4x3"/>
  <p:notesSz cx="6858000" cy="91440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eaLnBrk="0" fontAlgn="base" hangingPunct="0">
      <a:spcBef>
        <a:spcPct val="0"/>
      </a:spcBef>
      <a:spcAft>
        <a:spcPct val="0"/>
      </a:spcAft>
      <a:defRPr kern="1200" baseline="300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 baseline="300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33CCFF"/>
    <a:srgbClr val="FF7C80"/>
    <a:srgbClr val="FF0000"/>
    <a:srgbClr val="0000FF"/>
    <a:srgbClr val="C0C0C0"/>
    <a:srgbClr val="969696"/>
    <a:srgbClr val="AE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72"/>
    <p:restoredTop sz="94930"/>
  </p:normalViewPr>
  <p:slideViewPr>
    <p:cSldViewPr>
      <p:cViewPr varScale="1">
        <p:scale>
          <a:sx n="117" d="100"/>
          <a:sy n="117" d="100"/>
        </p:scale>
        <p:origin x="55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aseline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aseline="0"/>
            </a:lvl1pPr>
          </a:lstStyle>
          <a:p>
            <a:pPr>
              <a:defRPr/>
            </a:pPr>
            <a:fld id="{BC2C16E7-EB64-0648-AB55-7F591ADA19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93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1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31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473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C2C16E7-EB64-0648-AB55-7F591ADA198F}" type="slidenum">
              <a:rPr lang="en-US"/>
              <a:pPr>
                <a:defRPr/>
              </a:pPr>
              <a:t>38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C2C16E7-EB64-0648-AB55-7F591ADA198F}" type="slidenum">
              <a:rPr lang="en-US"/>
              <a:pPr>
                <a:defRPr/>
              </a:pPr>
              <a:t>39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E072FF-6807-9B49-B9FB-51B516EE93BF}" type="slidenum">
              <a:rPr lang="en-US"/>
              <a:pPr/>
              <a:t>40</a:t>
            </a:fld>
            <a:endParaRPr lang="en-US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41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42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6A76B4-D230-8D46-A084-29312DAB0B7F}" type="slidenum">
              <a:rPr lang="en-US"/>
              <a:pPr/>
              <a:t>43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44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607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28DBFF2-5093-6D4E-BBAA-76CE98EF5DC8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1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2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861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2CFAD4-7943-4741-9053-8A65850DB85B}" type="slidenum">
              <a:rPr lang="en-US"/>
              <a:pPr/>
              <a:t>3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039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2CFAD4-7943-4741-9053-8A65850DB85B}" type="slidenum">
              <a:rPr lang="en-US"/>
              <a:pPr/>
              <a:t>4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76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2CFAD4-7943-4741-9053-8A65850DB85B}" type="slidenum">
              <a:rPr lang="en-US"/>
              <a:pPr/>
              <a:t>5</a:t>
            </a:fld>
            <a:endParaRPr 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69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9BC0AE-C05C-9841-8E54-FFC855B6B3C5}" type="slidenum">
              <a:rPr lang="en-US"/>
              <a:pPr/>
              <a:t>6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5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4620EA-817D-964E-8C57-005870E5D574}" type="slidenum">
              <a:rPr lang="en-US"/>
              <a:pPr/>
              <a:t>7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313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D1A04BD-99DE-7C45-9A80-2576E755D883}" type="slidenum">
              <a:rPr lang="en-US"/>
              <a:pPr/>
              <a:t>9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95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D4AAFB-2255-F144-AF14-EAB3342E5421}" type="slidenum">
              <a:rPr lang="en-US"/>
              <a:pPr/>
              <a:t>30</a:t>
            </a:fld>
            <a:endParaRPr lang="en-US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7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B215A26E-D37E-7F4F-8195-92FDA50A24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C9BB5-1210-A04C-9194-6E3CFFE5ED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FDB460-BBEB-F540-9CD3-1F43C3B0D7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AF4434-B0D1-DC4E-B296-6E80CE7BED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5" name="Chevron 4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37FE77-7B54-994D-8D1C-83626FE551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2A9154-773C-6941-9CBB-11712CDAAF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E85565-A26A-9B4B-BA9A-71A06A2228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E0039-7D5F-0447-9210-5A5F213D75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2BE8A-848E-DF4E-9CF3-539648776E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750FA-E250-7E45-BC1F-302E433A12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8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10" name="Chevron 9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9A41F38-45E1-1540-8F56-2367387E63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 userDrawn="1"/>
        </p:nvGrpSpPr>
        <p:grpSpPr bwMode="auto">
          <a:xfrm>
            <a:off x="-53975" y="5562600"/>
            <a:ext cx="5387975" cy="1309688"/>
            <a:chOff x="-53561" y="5001993"/>
            <a:chExt cx="4572000" cy="1870128"/>
          </a:xfrm>
        </p:grpSpPr>
        <p:grpSp>
          <p:nvGrpSpPr>
            <p:cNvPr id="1032" name="Group 10"/>
            <p:cNvGrpSpPr>
              <a:grpSpLocks/>
            </p:cNvGrpSpPr>
            <p:nvPr userDrawn="1"/>
          </p:nvGrpSpPr>
          <p:grpSpPr bwMode="auto">
            <a:xfrm>
              <a:off x="-53561" y="5001993"/>
              <a:ext cx="4572000" cy="1870128"/>
              <a:chOff x="-53561" y="5001993"/>
              <a:chExt cx="4572000" cy="1870128"/>
            </a:xfrm>
          </p:grpSpPr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716971" y="5001993"/>
                <a:ext cx="3801468" cy="1443966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-329" y="347"/>
                    </a:moveTo>
                    <a:lnTo>
                      <a:pt x="7156" y="682"/>
                    </a:lnTo>
                    <a:lnTo>
                      <a:pt x="5229" y="682"/>
                    </a:lnTo>
                    <a:lnTo>
                      <a:pt x="-328" y="345"/>
                    </a:lnTo>
                  </a:path>
                </a:pathLst>
              </a:custGeom>
              <a:solidFill>
                <a:schemeClr val="accent1">
                  <a:tint val="65000"/>
                  <a:satMod val="115000"/>
                  <a:alpha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-53561" y="5784047"/>
                <a:ext cx="3801468" cy="838724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817" y="97"/>
                    </a:moveTo>
                    <a:lnTo>
                      <a:pt x="6408" y="682"/>
                    </a:lnTo>
                    <a:lnTo>
                      <a:pt x="5232" y="685"/>
                    </a:lnTo>
                    <a:lnTo>
                      <a:pt x="829" y="101"/>
                    </a:lnTo>
                  </a:path>
                </a:pathLst>
              </a:custGeom>
              <a:solidFill>
                <a:srgbClr val="000000">
                  <a:alpha val="100000"/>
                </a:srgb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4" name="Right Triangle 13"/>
              <p:cNvSpPr>
                <a:spLocks/>
              </p:cNvSpPr>
              <p:nvPr/>
            </p:nvSpPr>
            <p:spPr bwMode="auto">
              <a:xfrm>
                <a:off x="-6042" y="5791253"/>
                <a:ext cx="3402314" cy="1080868"/>
              </a:xfrm>
              <a:prstGeom prst="rtTriangle">
                <a:avLst/>
              </a:prstGeom>
              <a:blipFill>
                <a:blip r:embed="rId13">
                  <a:alphaModFix amt="50000"/>
                </a:blip>
                <a:tile tx="0" ty="0" sx="50000" sy="50000" flip="none" algn="t"/>
              </a:blipFill>
              <a:ln w="12700" cap="rnd" cmpd="thickThin" algn="ctr">
                <a:noFill/>
                <a:prstDash val="solid"/>
              </a:ln>
              <a:effectLst>
                <a:fillOverlay blend="mult">
                  <a:gradFill flip="none" rotWithShape="1">
                    <a:gsLst>
                      <a:gs pos="0">
                        <a:schemeClr val="accent1">
                          <a:shade val="20000"/>
                          <a:satMod val="176000"/>
                          <a:alpha val="100000"/>
                        </a:schemeClr>
                      </a:gs>
                      <a:gs pos="18000">
                        <a:schemeClr val="accent1">
                          <a:shade val="48000"/>
                          <a:satMod val="153000"/>
                          <a:alpha val="100000"/>
                        </a:schemeClr>
                      </a:gs>
                      <a:gs pos="43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45000">
                        <a:schemeClr val="accent1">
                          <a:tint val="85000"/>
                          <a:satMod val="150000"/>
                          <a:alpha val="100000"/>
                        </a:schemeClr>
                      </a:gs>
                      <a:gs pos="50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79000">
                        <a:schemeClr val="accent1">
                          <a:shade val="53000"/>
                          <a:satMod val="150000"/>
                          <a:alpha val="100000"/>
                        </a:schemeClr>
                      </a:gs>
                      <a:gs pos="100000">
                        <a:schemeClr val="accent1">
                          <a:shade val="25000"/>
                          <a:satMod val="170000"/>
                          <a:alpha val="100000"/>
                        </a:schemeClr>
                      </a:gs>
                    </a:gsLst>
                    <a:lin ang="450000" scaled="1"/>
                    <a:tileRect/>
                  </a:gradFill>
                </a:fillOverlay>
              </a:effectLst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>
              <a:off x="-9237" y="5787738"/>
              <a:ext cx="3405509" cy="108438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731838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28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2286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F8FEF83-A30C-B748-B40A-0ACC576BE8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Calibri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charset="2"/>
        <a:buChar char=""/>
        <a:defRPr sz="2700" kern="1200">
          <a:solidFill>
            <a:schemeClr val="tx1"/>
          </a:solidFill>
          <a:latin typeface="Calibri"/>
          <a:ea typeface="ＭＳ Ｐゴシック" charset="-128"/>
          <a:cs typeface="ＭＳ Ｐゴシック" charset="-128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charset="0"/>
        <a:buChar char="◦"/>
        <a:defRPr sz="2300" kern="1200">
          <a:solidFill>
            <a:schemeClr val="tx1"/>
          </a:solidFill>
          <a:latin typeface="Calibri"/>
          <a:ea typeface="ＭＳ Ｐゴシック" charset="-128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2100" kern="1200">
          <a:solidFill>
            <a:schemeClr val="tx1"/>
          </a:solidFill>
          <a:latin typeface="Calibri"/>
          <a:ea typeface="ＭＳ Ｐゴシック" charset="-128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1900" kern="1200">
          <a:solidFill>
            <a:schemeClr val="tx1"/>
          </a:solidFill>
          <a:latin typeface="Calibri"/>
          <a:ea typeface="ＭＳ Ｐゴシック" charset="-128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2000" kern="1200">
          <a:solidFill>
            <a:schemeClr val="tx1"/>
          </a:solidFill>
          <a:latin typeface="Calibri"/>
          <a:ea typeface="ＭＳ Ｐゴシック" charset="-128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4CT4zXrTwu8B1DC9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amol@umd.ed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oracle.com/timesten/the-evolution-of-db-architecture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yale.edu/homes/avi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se.iitb.ernet.in/~sudarsha" TargetMode="External"/><Relationship Id="rId4" Type="http://schemas.openxmlformats.org/officeDocument/2006/relationships/hyperlink" Target="http://www.lehigh.edu/~hfk2/hfk2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1676400"/>
            <a:ext cx="8305800" cy="147002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495800" y="34290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dirty="0"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dirty="0">
                <a:latin typeface="Calibri" charset="0"/>
              </a:rPr>
              <a:t>                   </a:t>
            </a:r>
            <a:r>
              <a:rPr lang="en-US" dirty="0" err="1">
                <a:latin typeface="Calibri" charset="0"/>
              </a:rPr>
              <a:t>amol@umd.edu</a:t>
            </a:r>
            <a:endParaRPr lang="en-US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763000" cy="5105400"/>
          </a:xfrm>
        </p:spPr>
        <p:txBody>
          <a:bodyPr/>
          <a:lstStyle/>
          <a:p>
            <a:r>
              <a:rPr lang="en-US" dirty="0"/>
              <a:t>Book Chapters (6</a:t>
            </a:r>
            <a:r>
              <a:rPr lang="en-US" baseline="30000" dirty="0"/>
              <a:t>th</a:t>
            </a:r>
            <a:r>
              <a:rPr lang="en-US" dirty="0"/>
              <a:t> Edition)</a:t>
            </a:r>
          </a:p>
          <a:p>
            <a:pPr lvl="1"/>
            <a:r>
              <a:rPr lang="en-US" dirty="0">
                <a:latin typeface="Calibri" charset="0"/>
              </a:rPr>
              <a:t>1.1, 1.2</a:t>
            </a:r>
          </a:p>
          <a:p>
            <a:pPr lvl="1"/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Key Topics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Data-driven world and Big Data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Why managing large volumes of data is difficult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Drawbacks of using File Systems to store data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What we will cover in this course</a:t>
            </a:r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Motivation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There is a *HUGE* amount of data in this world</a:t>
            </a:r>
          </a:p>
          <a:p>
            <a:r>
              <a:rPr lang="en-US" dirty="0">
                <a:latin typeface="Calibri" charset="0"/>
              </a:rPr>
              <a:t>Everywhere you see…</a:t>
            </a:r>
          </a:p>
          <a:p>
            <a:r>
              <a:rPr lang="en-US" dirty="0">
                <a:latin typeface="Calibri" charset="0"/>
              </a:rPr>
              <a:t>Personal</a:t>
            </a:r>
          </a:p>
          <a:p>
            <a:pPr lvl="1"/>
            <a:r>
              <a:rPr lang="en-US" dirty="0">
                <a:latin typeface="Calibri" charset="0"/>
              </a:rPr>
              <a:t>Emails, data on your computer</a:t>
            </a:r>
          </a:p>
          <a:p>
            <a:r>
              <a:rPr lang="en-US" dirty="0">
                <a:latin typeface="Calibri" charset="0"/>
              </a:rPr>
              <a:t>Enterprise</a:t>
            </a:r>
          </a:p>
          <a:p>
            <a:pPr lvl="1"/>
            <a:r>
              <a:rPr lang="en-US" dirty="0">
                <a:latin typeface="Calibri" charset="0"/>
              </a:rPr>
              <a:t>The original primary motivation </a:t>
            </a:r>
          </a:p>
          <a:p>
            <a:pPr lvl="1"/>
            <a:r>
              <a:rPr lang="en-US" dirty="0">
                <a:latin typeface="Calibri" charset="0"/>
              </a:rPr>
              <a:t>Banks, supermarkets, universities, airlines, phone call data etc.</a:t>
            </a:r>
          </a:p>
          <a:p>
            <a:r>
              <a:rPr lang="en-US" dirty="0">
                <a:latin typeface="Calibri" charset="0"/>
              </a:rPr>
              <a:t>Scientific </a:t>
            </a:r>
          </a:p>
          <a:p>
            <a:pPr lvl="1"/>
            <a:r>
              <a:rPr lang="en-US" dirty="0">
                <a:latin typeface="Calibri" charset="0"/>
              </a:rPr>
              <a:t>Biological, astronomical </a:t>
            </a:r>
          </a:p>
          <a:p>
            <a:r>
              <a:rPr lang="en-US" dirty="0">
                <a:latin typeface="Calibri" charset="0"/>
              </a:rPr>
              <a:t>World wide web</a:t>
            </a:r>
          </a:p>
          <a:p>
            <a:pPr lvl="1"/>
            <a:r>
              <a:rPr lang="en-US" dirty="0">
                <a:latin typeface="Calibri" charset="0"/>
              </a:rPr>
              <a:t>Social networks etc…</a:t>
            </a:r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Why Study Databases?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0"/>
            <a:ext cx="5638800" cy="636244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98800" y="6542901"/>
            <a:ext cx="6019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http://</a:t>
            </a:r>
            <a:r>
              <a:rPr kumimoji="0" lang="en-US" sz="1800" b="0" i="0" u="none" strike="noStrike" kern="1200" cap="none" spc="0" normalizeH="0" baseline="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www.thebigdatainsightgroup.com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/site/article/big-data-</a:t>
            </a:r>
            <a:r>
              <a:rPr kumimoji="0" lang="en-US" sz="1800" b="0" i="0" u="none" strike="noStrike" kern="1200" cap="none" spc="0" normalizeH="0" baseline="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infographic</a:t>
            </a:r>
            <a:endParaRPr kumimoji="0" lang="en-US" sz="18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5652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9144000" cy="561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40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90600"/>
            <a:ext cx="8686800" cy="5867400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Data management systems at the center of most of the new innovative technologies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endParaRPr lang="en-US" sz="1800" b="1" dirty="0">
              <a:ea typeface="+mn-ea"/>
              <a:cs typeface="+mn-cs"/>
            </a:endParaRP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An incredible amount of ongoing work in building new types of systems</a:t>
            </a:r>
            <a:endParaRPr lang="en-US" sz="1800" dirty="0">
              <a:ea typeface="+mn-ea"/>
              <a:cs typeface="+mn-cs"/>
            </a:endParaRPr>
          </a:p>
        </p:txBody>
      </p:sp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Management Systems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DB1058-372A-E744-9602-743A92BC8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28837"/>
            <a:ext cx="9144000" cy="472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866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B6FEE8-A016-8B43-AACB-EF103E073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634" y="0"/>
            <a:ext cx="5674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25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90600"/>
            <a:ext cx="8686800" cy="5867400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A large fraction of the data still in traditional DBMS systems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	</a:t>
            </a:r>
            <a:r>
              <a:rPr lang="en-US" sz="1800" dirty="0">
                <a:ea typeface="+mn-ea"/>
                <a:cs typeface="+mn-cs"/>
              </a:rPr>
              <a:t>Still open and active research areas about improving performance, energy efficiency, new functionalities, changing hardware spectrum (SSDs) and so on…</a:t>
            </a:r>
            <a:endParaRPr lang="en-US" sz="1800" b="1" dirty="0">
              <a:ea typeface="+mn-ea"/>
              <a:cs typeface="+mn-cs"/>
            </a:endParaRPr>
          </a:p>
          <a:p>
            <a:pPr marL="365760" indent="-256032" eaLnBrk="1" fontAlgn="auto" hangingPunct="1">
              <a:lnSpc>
                <a:spcPct val="140000"/>
              </a:lnSpc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Much of the data not stored in traditional database systems today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b="1" dirty="0">
                <a:ea typeface="+mn-ea"/>
                <a:cs typeface="+mn-cs"/>
              </a:rPr>
              <a:t>	</a:t>
            </a:r>
            <a:r>
              <a:rPr lang="en-US" sz="1800" dirty="0">
                <a:ea typeface="+mn-ea"/>
                <a:cs typeface="+mn-cs"/>
              </a:rPr>
              <a:t>For a variety of fairly valid reasons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Stream processing systems (focusing on </a:t>
            </a:r>
            <a:r>
              <a:rPr lang="en-US" sz="1800" i="1" dirty="0">
                <a:ea typeface="+mn-ea"/>
                <a:cs typeface="+mn-cs"/>
              </a:rPr>
              <a:t>streaming </a:t>
            </a:r>
            <a:r>
              <a:rPr lang="en-US" sz="1800" dirty="0">
                <a:ea typeface="+mn-ea"/>
                <a:cs typeface="+mn-cs"/>
              </a:rPr>
              <a:t>data)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Special-purpose data warehousing systems (most start from some RDBMS)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Batch analysis frameworks (like Hadoop, Pregel, Spark, …)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600" dirty="0">
                <a:ea typeface="+mn-ea"/>
                <a:cs typeface="+mn-cs"/>
              </a:rPr>
              <a:t>		Typically data stored in distributed file systems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Key-value stores (like HBase, Cassandra, Redis, …)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600" dirty="0">
                <a:ea typeface="+mn-ea"/>
                <a:cs typeface="+mn-cs"/>
              </a:rPr>
              <a:t>		Basically persistent distributed hash tables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Semi-structured/Document data stores (for XML/JSON query processing)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- Graph databases 	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     - Data lakes (e.g., scientific data, machine learning data)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 </a:t>
            </a:r>
            <a:r>
              <a:rPr lang="en-US" sz="1800" b="1" dirty="0">
                <a:ea typeface="+mn-ea"/>
                <a:cs typeface="+mn-cs"/>
              </a:rPr>
              <a:t>However, many lessons to be learned from database research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We see much reinvention of the wheel and similar mistakes being made as early on</a:t>
            </a:r>
          </a:p>
          <a:p>
            <a:pPr marL="365760" indent="-256032" eaLnBrk="1" fontAlgn="auto" hangingPunct="1">
              <a:spcAft>
                <a:spcPts val="0"/>
              </a:spcAft>
              <a:buNone/>
              <a:defRPr/>
            </a:pPr>
            <a:r>
              <a:rPr lang="en-US" sz="1800" dirty="0">
                <a:ea typeface="+mn-ea"/>
                <a:cs typeface="+mn-cs"/>
              </a:rPr>
              <a:t>		</a:t>
            </a:r>
          </a:p>
        </p:txBody>
      </p:sp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503750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9154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How to “represent”/”model” the data so users can easily understand, query, analyze, and update?</a:t>
            </a:r>
          </a:p>
          <a:p>
            <a:pPr lvl="1"/>
            <a:r>
              <a:rPr lang="en-US" sz="2000" dirty="0">
                <a:latin typeface="Calibri" charset="0"/>
              </a:rPr>
              <a:t>This is about the “logical” representation rather than “physical” -- we will worry about physical representation later</a:t>
            </a:r>
          </a:p>
          <a:p>
            <a:pPr lvl="1"/>
            <a:r>
              <a:rPr lang="en-US" sz="2000" dirty="0">
                <a:latin typeface="Calibri" charset="0"/>
              </a:rPr>
              <a:t>Whatever format we use needs to be easy for humans to work with, over a long period of time as data and usage evolves</a:t>
            </a:r>
          </a:p>
        </p:txBody>
      </p:sp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C7B484-7A6F-F8A5-6E72-FECAD75F8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486"/>
          <a:stretch/>
        </p:blipFill>
        <p:spPr>
          <a:xfrm>
            <a:off x="-76200" y="4165600"/>
            <a:ext cx="3374571" cy="1041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0430AE-71D9-D25D-1AE4-140E9678B573}"/>
              </a:ext>
            </a:extLst>
          </p:cNvPr>
          <p:cNvSpPr txBox="1"/>
          <p:nvPr/>
        </p:nvSpPr>
        <p:spPr>
          <a:xfrm>
            <a:off x="-76200" y="3689225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As tables (like Excel)?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09322-F44C-4ACC-7486-BA740D082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71" y="5207000"/>
            <a:ext cx="2743200" cy="96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00CC21-17C3-A146-86A6-6461C2D6FFCB}"/>
              </a:ext>
            </a:extLst>
          </p:cNvPr>
          <p:cNvSpPr txBox="1"/>
          <p:nvPr/>
        </p:nvSpPr>
        <p:spPr>
          <a:xfrm>
            <a:off x="3573978" y="3689225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JSON Documents?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5ACE3E-D544-9A2C-097E-8BF81A7A6C1D}"/>
              </a:ext>
            </a:extLst>
          </p:cNvPr>
          <p:cNvSpPr txBox="1"/>
          <p:nvPr/>
        </p:nvSpPr>
        <p:spPr>
          <a:xfrm>
            <a:off x="3624942" y="4165600"/>
            <a:ext cx="29418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{“instructors”: [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{“ID”: “22222”,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“name”: “Einstein”,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“</a:t>
            </a:r>
            <a:r>
              <a:rPr lang="en-US" sz="1600" baseline="0" dirty="0" err="1">
                <a:solidFill>
                  <a:schemeClr val="accent1"/>
                </a:solidFill>
              </a:rPr>
              <a:t>dept_name</a:t>
            </a:r>
            <a:r>
              <a:rPr lang="en-US" sz="1600" baseline="0" dirty="0">
                <a:solidFill>
                  <a:schemeClr val="accent1"/>
                </a:solidFill>
              </a:rPr>
              <a:t>”: “Physics”,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   ….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},</a:t>
            </a:r>
          </a:p>
          <a:p>
            <a:pPr algn="l"/>
            <a:r>
              <a:rPr lang="en-US" sz="1600" baseline="0" dirty="0">
                <a:solidFill>
                  <a:schemeClr val="accent1"/>
                </a:solidFill>
              </a:rPr>
              <a:t>         ….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CB79C-978E-106A-56FE-5A43921AE364}"/>
              </a:ext>
            </a:extLst>
          </p:cNvPr>
          <p:cNvSpPr txBox="1"/>
          <p:nvPr/>
        </p:nvSpPr>
        <p:spPr>
          <a:xfrm>
            <a:off x="6701564" y="367289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chemeClr val="accent2"/>
                </a:solidFill>
              </a:rPr>
              <a:t>Graph?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E2E762-033A-7804-DBF7-9D28A0635BBF}"/>
              </a:ext>
            </a:extLst>
          </p:cNvPr>
          <p:cNvSpPr/>
          <p:nvPr/>
        </p:nvSpPr>
        <p:spPr>
          <a:xfrm>
            <a:off x="7772400" y="4298043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313799-E3EB-2C84-349F-732BF90E0F80}"/>
              </a:ext>
            </a:extLst>
          </p:cNvPr>
          <p:cNvSpPr/>
          <p:nvPr/>
        </p:nvSpPr>
        <p:spPr>
          <a:xfrm>
            <a:off x="8305800" y="5288643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BF458D-A7DD-C0D3-0FC3-48F3C8B81A60}"/>
              </a:ext>
            </a:extLst>
          </p:cNvPr>
          <p:cNvSpPr txBox="1"/>
          <p:nvPr/>
        </p:nvSpPr>
        <p:spPr>
          <a:xfrm>
            <a:off x="6995622" y="3980934"/>
            <a:ext cx="1909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baseline="0" dirty="0"/>
              <a:t>Instructor: ID = 22222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F3CFFB-F322-DBD6-E004-CD45EAAD46B9}"/>
              </a:ext>
            </a:extLst>
          </p:cNvPr>
          <p:cNvSpPr txBox="1"/>
          <p:nvPr/>
        </p:nvSpPr>
        <p:spPr>
          <a:xfrm>
            <a:off x="7190960" y="5535711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baseline="0" dirty="0"/>
              <a:t>Department: Physics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DE50B5F-0F94-4EC3-BE73-931D117944F8}"/>
              </a:ext>
            </a:extLst>
          </p:cNvPr>
          <p:cNvCxnSpPr>
            <a:stCxn id="13" idx="5"/>
            <a:endCxn id="14" idx="1"/>
          </p:cNvCxnSpPr>
          <p:nvPr/>
        </p:nvCxnSpPr>
        <p:spPr>
          <a:xfrm>
            <a:off x="7902482" y="4428125"/>
            <a:ext cx="425636" cy="8828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33A33BE-C0CC-3A20-D936-5138678FA041}"/>
              </a:ext>
            </a:extLst>
          </p:cNvPr>
          <p:cNvCxnSpPr>
            <a:stCxn id="13" idx="3"/>
          </p:cNvCxnSpPr>
          <p:nvPr/>
        </p:nvCxnSpPr>
        <p:spPr>
          <a:xfrm flipH="1">
            <a:off x="7315200" y="4428125"/>
            <a:ext cx="479518" cy="7788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11" grpId="0"/>
      <p:bldP spid="13" grpId="0" animBg="1"/>
      <p:bldP spid="14" grpId="0" animBg="1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9154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How to “represent”/”model” the data so users can easily understand, query, analyze, and update?</a:t>
            </a:r>
          </a:p>
          <a:p>
            <a:pPr lvl="1"/>
            <a:r>
              <a:rPr lang="en-US" sz="2000" dirty="0">
                <a:latin typeface="Calibri" charset="0"/>
              </a:rPr>
              <a:t>This is about the “logical” representation rather than “physical” -- we will worry about physical representation later</a:t>
            </a:r>
          </a:p>
          <a:p>
            <a:pPr lvl="1"/>
            <a:r>
              <a:rPr lang="en-US" sz="2000" dirty="0">
                <a:latin typeface="Calibri" charset="0"/>
              </a:rPr>
              <a:t>Whatever format we use needs to be easy for humans to work with, over a long period of time as data and usage evolves</a:t>
            </a:r>
          </a:p>
          <a:p>
            <a:pPr lvl="1"/>
            <a:endParaRPr lang="en-US" sz="20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Many questions…</a:t>
            </a:r>
          </a:p>
          <a:p>
            <a:pPr lvl="2"/>
            <a:r>
              <a:rPr lang="en-US" sz="1800" dirty="0">
                <a:latin typeface="Calibri" charset="0"/>
              </a:rPr>
              <a:t>Pros and cons of different ways to do this</a:t>
            </a:r>
          </a:p>
          <a:p>
            <a:pPr lvl="2"/>
            <a:r>
              <a:rPr lang="en-US" sz="1800" dirty="0">
                <a:latin typeface="Calibri" charset="0"/>
              </a:rPr>
              <a:t>How to discuss whether our chosen data format is good or bad</a:t>
            </a:r>
          </a:p>
          <a:p>
            <a:pPr lvl="3"/>
            <a:r>
              <a:rPr lang="en-US" sz="1600" dirty="0">
                <a:latin typeface="Calibri" charset="0"/>
              </a:rPr>
              <a:t>e.g., some ways of storing data may increase conflicts in the data</a:t>
            </a:r>
          </a:p>
          <a:p>
            <a:pPr lvl="2"/>
            <a:r>
              <a:rPr lang="en-US" sz="1800" dirty="0">
                <a:latin typeface="Calibri" charset="0"/>
              </a:rPr>
              <a:t>How to deal with changes to the requirements and types of data being stored</a:t>
            </a:r>
          </a:p>
          <a:p>
            <a:pPr lvl="3"/>
            <a:r>
              <a:rPr lang="en-US" sz="1600" dirty="0">
                <a:latin typeface="Calibri" charset="0"/>
              </a:rPr>
              <a:t>Backwards compatibility is a huge problem leading to messy representations later on</a:t>
            </a:r>
          </a:p>
        </p:txBody>
      </p:sp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Data Management Challenges (1)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6FD4C-A287-2874-A252-10D734D1EEEE}"/>
              </a:ext>
            </a:extLst>
          </p:cNvPr>
          <p:cNvSpPr txBox="1"/>
          <p:nvPr/>
        </p:nvSpPr>
        <p:spPr>
          <a:xfrm>
            <a:off x="4724400" y="5849034"/>
            <a:ext cx="373380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Data Modeling</a:t>
            </a:r>
          </a:p>
        </p:txBody>
      </p:sp>
    </p:spTree>
    <p:extLst>
      <p:ext uri="{BB962C8B-B14F-4D97-AF65-F5344CB8AC3E}">
        <p14:creationId xmlns:p14="http://schemas.microsoft.com/office/powerpoint/2010/main" val="52038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How to query the data? How to process/analyze it ? (from users’/analysts’ perspective)</a:t>
            </a:r>
          </a:p>
          <a:p>
            <a:pPr lvl="1"/>
            <a:r>
              <a:rPr lang="en-US" sz="2000" dirty="0">
                <a:latin typeface="Calibri" charset="0"/>
              </a:rPr>
              <a:t>“find the stores with the maximum increase in sales in last month”</a:t>
            </a:r>
          </a:p>
          <a:p>
            <a:pPr lvl="2"/>
            <a:r>
              <a:rPr lang="en-US" sz="1800" dirty="0">
                <a:latin typeface="Calibri" charset="0"/>
              </a:rPr>
              <a:t>We can’t expect the users to write Java programs</a:t>
            </a:r>
            <a:endParaRPr lang="en-US" sz="19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“how much time from here to Pittsburgh if I start at 2pm ?”</a:t>
            </a:r>
          </a:p>
          <a:p>
            <a:pPr lvl="2"/>
            <a:r>
              <a:rPr lang="en-US" sz="2000" dirty="0">
                <a:latin typeface="Calibri" charset="0"/>
              </a:rPr>
              <a:t>Data is there (GPS, live traffic data), but requires predictive capabilities</a:t>
            </a:r>
            <a:endParaRPr lang="en-US" sz="19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Increasing need to convert “information” to “knowledge”: </a:t>
            </a:r>
            <a:r>
              <a:rPr lang="en-US" sz="2000" b="1" dirty="0">
                <a:solidFill>
                  <a:srgbClr val="FF0000"/>
                </a:solidFill>
                <a:latin typeface="Calibri" charset="0"/>
              </a:rPr>
              <a:t>Data mining/Machine Learning</a:t>
            </a:r>
          </a:p>
          <a:p>
            <a:pPr lvl="2"/>
            <a:r>
              <a:rPr lang="en-US" sz="2000" dirty="0">
                <a:latin typeface="Calibri" charset="0"/>
              </a:rPr>
              <a:t>Predicting which </a:t>
            </a:r>
            <a:r>
              <a:rPr lang="en-US" sz="2000" dirty="0" err="1">
                <a:latin typeface="Calibri" charset="0"/>
              </a:rPr>
              <a:t>TikToks</a:t>
            </a:r>
            <a:r>
              <a:rPr lang="en-US" sz="2000" dirty="0">
                <a:latin typeface="Calibri" charset="0"/>
              </a:rPr>
              <a:t>/tweets to show, …</a:t>
            </a:r>
          </a:p>
          <a:p>
            <a:pPr lvl="1"/>
            <a:r>
              <a:rPr lang="en-US" sz="2000" dirty="0">
                <a:latin typeface="Calibri" charset="0"/>
              </a:rPr>
              <a:t>Needs to be easy to use, but powerful enough for what needs to be done</a:t>
            </a:r>
          </a:p>
          <a:p>
            <a:pPr lvl="2"/>
            <a:r>
              <a:rPr lang="en-US" sz="1800" dirty="0">
                <a:latin typeface="Calibri" charset="0"/>
              </a:rPr>
              <a:t>Otherwise users will simply take out all the data and write their own programs</a:t>
            </a: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459233"/>
            <a:ext cx="640080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Query Languages and Programming Abstractions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914400"/>
            <a:ext cx="83058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981200" y="3091434"/>
            <a:ext cx="5562600" cy="675132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aseline="0" dirty="0">
                <a:latin typeface="Calibri" panose="020F0502020204030204" pitchFamily="34" charset="0"/>
                <a:cs typeface="Calibri" panose="020F0502020204030204" pitchFamily="34" charset="0"/>
              </a:rPr>
              <a:t>Welcome and Logistics</a:t>
            </a:r>
          </a:p>
        </p:txBody>
      </p:sp>
    </p:spTree>
    <p:extLst>
      <p:ext uri="{BB962C8B-B14F-4D97-AF65-F5344CB8AC3E}">
        <p14:creationId xmlns:p14="http://schemas.microsoft.com/office/powerpoint/2010/main" val="4141113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How to query the data? How to process/analyze it ? (from implementation perspective)</a:t>
            </a:r>
          </a:p>
          <a:p>
            <a:pPr lvl="1"/>
            <a:r>
              <a:rPr lang="en-US" sz="2000" dirty="0">
                <a:latin typeface="Calibri" charset="0"/>
              </a:rPr>
              <a:t>How to handle the increasing scale of the data</a:t>
            </a:r>
          </a:p>
          <a:p>
            <a:pPr lvl="1"/>
            <a:r>
              <a:rPr lang="en-US" sz="2000" dirty="0">
                <a:latin typeface="Calibri" charset="0"/>
              </a:rPr>
              <a:t>How to support more and more complex analytics/machine learning over the data </a:t>
            </a:r>
          </a:p>
          <a:p>
            <a:pPr lvl="1"/>
            <a:r>
              <a:rPr lang="en-US" sz="2000" dirty="0">
                <a:latin typeface="Calibri" charset="0"/>
              </a:rPr>
              <a:t>How to process the data in real-time, as it is arriving into the system</a:t>
            </a:r>
          </a:p>
          <a:p>
            <a:pPr lvl="1"/>
            <a:r>
              <a:rPr lang="en-US" sz="2000" dirty="0">
                <a:latin typeface="Calibri" charset="0"/>
              </a:rPr>
              <a:t>How to find the best way to execute a query with least resources/time</a:t>
            </a:r>
          </a:p>
          <a:p>
            <a:pPr lvl="1"/>
            <a:r>
              <a:rPr lang="en-US" sz="2000" dirty="0">
                <a:latin typeface="Calibri" charset="0"/>
              </a:rPr>
              <a:t>How to utilize large numbers of machines to execute queries more efficiently</a:t>
            </a:r>
          </a:p>
          <a:p>
            <a:pPr lvl="1"/>
            <a:r>
              <a:rPr lang="en-US" sz="2000" dirty="0">
                <a:latin typeface="Calibri" charset="0"/>
              </a:rPr>
              <a:t>…</a:t>
            </a:r>
            <a:endParaRPr lang="en-US" sz="1800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459233"/>
            <a:ext cx="640080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Database Query Engines</a:t>
            </a:r>
          </a:p>
          <a:p>
            <a:pPr algn="ctr"/>
            <a:r>
              <a:rPr lang="en-US" sz="3600" baseline="0" dirty="0"/>
              <a:t>Big Data Systems</a:t>
            </a:r>
          </a:p>
        </p:txBody>
      </p:sp>
    </p:spTree>
    <p:extLst>
      <p:ext uri="{BB962C8B-B14F-4D97-AF65-F5344CB8AC3E}">
        <p14:creationId xmlns:p14="http://schemas.microsoft.com/office/powerpoint/2010/main" val="283206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468FF-F097-4244-F0F1-EE79B07E8B41}"/>
              </a:ext>
            </a:extLst>
          </p:cNvPr>
          <p:cNvSpPr txBox="1"/>
          <p:nvPr/>
        </p:nvSpPr>
        <p:spPr>
          <a:xfrm>
            <a:off x="224723" y="3810000"/>
            <a:ext cx="127470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 1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 &amp;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8F4210-9389-8ED9-25AB-4FACC9A120E7}"/>
              </a:ext>
            </a:extLst>
          </p:cNvPr>
          <p:cNvSpPr txBox="1"/>
          <p:nvPr/>
        </p:nvSpPr>
        <p:spPr>
          <a:xfrm>
            <a:off x="1557328" y="3810000"/>
            <a:ext cx="15376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 2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 err="1"/>
              <a:t>inc</a:t>
            </a:r>
            <a:r>
              <a:rPr lang="en-US" baseline="0" dirty="0"/>
              <a:t> = a * 0.15</a:t>
            </a:r>
          </a:p>
          <a:p>
            <a:pPr algn="ctr"/>
            <a:r>
              <a:rPr lang="en-US" baseline="0" dirty="0"/>
              <a:t>a = a + </a:t>
            </a:r>
            <a:r>
              <a:rPr lang="en-US" baseline="0" dirty="0" err="1"/>
              <a:t>inc</a:t>
            </a:r>
            <a:endParaRPr lang="en-US" baseline="0" dirty="0"/>
          </a:p>
          <a:p>
            <a:pPr algn="ctr"/>
            <a:r>
              <a:rPr lang="en-US" baseline="0" dirty="0"/>
              <a:t>b = b - </a:t>
            </a:r>
            <a:r>
              <a:rPr lang="en-US" baseline="0" dirty="0" err="1"/>
              <a:t>inc</a:t>
            </a:r>
            <a:endParaRPr lang="en-US" baseline="0" dirty="0"/>
          </a:p>
          <a:p>
            <a:pPr algn="ctr"/>
            <a:r>
              <a:rPr lang="en-US" baseline="0" dirty="0"/>
              <a:t>save a &amp; b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1989DDB-39C3-69D6-E461-76666904CE38}"/>
              </a:ext>
            </a:extLst>
          </p:cNvPr>
          <p:cNvSpPr/>
          <p:nvPr/>
        </p:nvSpPr>
        <p:spPr>
          <a:xfrm>
            <a:off x="3699756" y="4495800"/>
            <a:ext cx="1447800" cy="304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72AB0-9C57-85A4-B0CC-15E2FBCA4BBE}"/>
              </a:ext>
            </a:extLst>
          </p:cNvPr>
          <p:cNvSpPr txBox="1"/>
          <p:nvPr/>
        </p:nvSpPr>
        <p:spPr>
          <a:xfrm>
            <a:off x="3667099" y="3625334"/>
            <a:ext cx="1611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aseline="0" dirty="0"/>
              <a:t>If allowed to run concurrently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2FC2F-ADF8-91FC-1DCD-AF7C6D8C70E7}"/>
              </a:ext>
            </a:extLst>
          </p:cNvPr>
          <p:cNvSpPr txBox="1"/>
          <p:nvPr/>
        </p:nvSpPr>
        <p:spPr>
          <a:xfrm>
            <a:off x="5486401" y="3533001"/>
            <a:ext cx="210027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 err="1">
                <a:solidFill>
                  <a:srgbClr val="FF0000"/>
                </a:solidFill>
              </a:rPr>
              <a:t>inc</a:t>
            </a:r>
            <a:r>
              <a:rPr lang="en-US" baseline="0" dirty="0">
                <a:solidFill>
                  <a:srgbClr val="FF0000"/>
                </a:solidFill>
              </a:rPr>
              <a:t> = a * 0.15</a:t>
            </a: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a = a + </a:t>
            </a:r>
            <a:r>
              <a:rPr lang="en-US" baseline="0" dirty="0" err="1">
                <a:solidFill>
                  <a:srgbClr val="FF0000"/>
                </a:solidFill>
              </a:rPr>
              <a:t>inc</a:t>
            </a:r>
            <a:endParaRPr lang="en-US" baseline="0" dirty="0">
              <a:solidFill>
                <a:srgbClr val="FF0000"/>
              </a:solidFill>
            </a:endParaRP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 &amp; b</a:t>
            </a: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b = b - </a:t>
            </a:r>
            <a:r>
              <a:rPr lang="en-US" baseline="0" dirty="0" err="1">
                <a:solidFill>
                  <a:srgbClr val="FF0000"/>
                </a:solidFill>
              </a:rPr>
              <a:t>inc</a:t>
            </a:r>
            <a:endParaRPr lang="en-US" baseline="0" dirty="0">
              <a:solidFill>
                <a:srgbClr val="FF0000"/>
              </a:solidFill>
            </a:endParaRPr>
          </a:p>
          <a:p>
            <a:pPr algn="ctr"/>
            <a:r>
              <a:rPr lang="en-US" baseline="0" dirty="0">
                <a:solidFill>
                  <a:srgbClr val="FF0000"/>
                </a:solidFill>
              </a:rPr>
              <a:t>save a &amp; 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7C9CD-40DC-725F-BB10-BBAC9C42F2F3}"/>
              </a:ext>
            </a:extLst>
          </p:cNvPr>
          <p:cNvSpPr txBox="1"/>
          <p:nvPr/>
        </p:nvSpPr>
        <p:spPr>
          <a:xfrm>
            <a:off x="4156956" y="5867400"/>
            <a:ext cx="4987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aseline="0" dirty="0"/>
              <a:t>Doesn’t happen if forced to run one after the other, but unacceptable performance</a:t>
            </a:r>
          </a:p>
        </p:txBody>
      </p:sp>
    </p:spTree>
    <p:extLst>
      <p:ext uri="{BB962C8B-B14F-4D97-AF65-F5344CB8AC3E}">
        <p14:creationId xmlns:p14="http://schemas.microsoft.com/office/powerpoint/2010/main" val="3744616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 animBg="1"/>
      <p:bldP spid="8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1468FF-F097-4244-F0F1-EE79B07E8B41}"/>
              </a:ext>
            </a:extLst>
          </p:cNvPr>
          <p:cNvSpPr txBox="1"/>
          <p:nvPr/>
        </p:nvSpPr>
        <p:spPr>
          <a:xfrm>
            <a:off x="381000" y="3771900"/>
            <a:ext cx="1611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aseline="0" dirty="0">
                <a:solidFill>
                  <a:schemeClr val="accent2"/>
                </a:solidFill>
              </a:rPr>
              <a:t>Update</a:t>
            </a:r>
          </a:p>
          <a:p>
            <a:pPr algn="ctr"/>
            <a:endParaRPr lang="en-US" baseline="0" dirty="0"/>
          </a:p>
          <a:p>
            <a:pPr algn="ctr"/>
            <a:r>
              <a:rPr lang="en-US" baseline="0" dirty="0"/>
              <a:t>a = a + 10</a:t>
            </a:r>
          </a:p>
          <a:p>
            <a:pPr algn="ctr"/>
            <a:r>
              <a:rPr lang="en-US" baseline="0" dirty="0"/>
              <a:t>b = b - 10</a:t>
            </a:r>
          </a:p>
          <a:p>
            <a:pPr algn="ctr"/>
            <a:r>
              <a:rPr lang="en-US" baseline="0" dirty="0"/>
              <a:t>save a</a:t>
            </a:r>
          </a:p>
          <a:p>
            <a:pPr algn="ctr"/>
            <a:r>
              <a:rPr lang="en-US" baseline="0" dirty="0"/>
              <a:t>save b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77C888-5487-0FD5-CD0E-B17CF3A006A3}"/>
              </a:ext>
            </a:extLst>
          </p:cNvPr>
          <p:cNvCxnSpPr/>
          <p:nvPr/>
        </p:nvCxnSpPr>
        <p:spPr>
          <a:xfrm>
            <a:off x="76200" y="5181600"/>
            <a:ext cx="2362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AC90158-5EAA-4C2A-FE47-CFB335BE44BD}"/>
              </a:ext>
            </a:extLst>
          </p:cNvPr>
          <p:cNvSpPr txBox="1"/>
          <p:nvPr/>
        </p:nvSpPr>
        <p:spPr>
          <a:xfrm>
            <a:off x="2438400" y="4996934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>
                <a:solidFill>
                  <a:srgbClr val="FF0000"/>
                </a:solidFill>
              </a:rPr>
              <a:t>System crashes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C82240-BCF3-B104-7C88-6798ACE35EAF}"/>
              </a:ext>
            </a:extLst>
          </p:cNvPr>
          <p:cNvSpPr txBox="1"/>
          <p:nvPr/>
        </p:nvSpPr>
        <p:spPr>
          <a:xfrm>
            <a:off x="4345807" y="3771900"/>
            <a:ext cx="4685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Need to figure out how to handle </a:t>
            </a:r>
          </a:p>
          <a:p>
            <a:pPr algn="l"/>
            <a:r>
              <a:rPr lang="en-US" baseline="0" dirty="0"/>
              <a:t>partially finished transactions</a:t>
            </a:r>
          </a:p>
          <a:p>
            <a:pPr algn="l"/>
            <a:endParaRPr lang="en-US" baseline="0" dirty="0"/>
          </a:p>
          <a:p>
            <a:pPr algn="l"/>
            <a:r>
              <a:rPr lang="en-US" baseline="0" dirty="0"/>
              <a:t>More complications if we do update-in-place</a:t>
            </a:r>
          </a:p>
          <a:p>
            <a:pPr algn="l"/>
            <a:r>
              <a:rPr lang="en-US" baseline="0" dirty="0"/>
              <a:t>(i.e., a = a + 10 updates the original value)</a:t>
            </a:r>
          </a:p>
        </p:txBody>
      </p:sp>
    </p:spTree>
    <p:extLst>
      <p:ext uri="{BB962C8B-B14F-4D97-AF65-F5344CB8AC3E}">
        <p14:creationId xmlns:p14="http://schemas.microsoft.com/office/powerpoint/2010/main" val="368049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31A715-8F00-5219-41D3-6472DFAEA171}"/>
              </a:ext>
            </a:extLst>
          </p:cNvPr>
          <p:cNvSpPr/>
          <p:nvPr/>
        </p:nvSpPr>
        <p:spPr>
          <a:xfrm>
            <a:off x="12954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D6DFFB-9868-0090-69C5-0C5BEF5ADAAF}"/>
              </a:ext>
            </a:extLst>
          </p:cNvPr>
          <p:cNvSpPr txBox="1"/>
          <p:nvPr/>
        </p:nvSpPr>
        <p:spPr>
          <a:xfrm>
            <a:off x="13417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BB474-61E3-E29D-24C3-07025F69F9AA}"/>
              </a:ext>
            </a:extLst>
          </p:cNvPr>
          <p:cNvSpPr txBox="1"/>
          <p:nvPr/>
        </p:nvSpPr>
        <p:spPr>
          <a:xfrm>
            <a:off x="12430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071F16-7EEC-6112-04DF-F6B0FE00F098}"/>
              </a:ext>
            </a:extLst>
          </p:cNvPr>
          <p:cNvSpPr/>
          <p:nvPr/>
        </p:nvSpPr>
        <p:spPr>
          <a:xfrm>
            <a:off x="38100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628C0-00BC-3B57-0FF7-7263067521B0}"/>
              </a:ext>
            </a:extLst>
          </p:cNvPr>
          <p:cNvSpPr txBox="1"/>
          <p:nvPr/>
        </p:nvSpPr>
        <p:spPr>
          <a:xfrm>
            <a:off x="38563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1945C-FF19-E501-06CF-13DECDF5C153}"/>
              </a:ext>
            </a:extLst>
          </p:cNvPr>
          <p:cNvSpPr txBox="1"/>
          <p:nvPr/>
        </p:nvSpPr>
        <p:spPr>
          <a:xfrm>
            <a:off x="37576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334939-BF9D-39FD-F4A9-7EEB24E3F0B5}"/>
              </a:ext>
            </a:extLst>
          </p:cNvPr>
          <p:cNvSpPr/>
          <p:nvPr/>
        </p:nvSpPr>
        <p:spPr>
          <a:xfrm>
            <a:off x="6324600" y="4267200"/>
            <a:ext cx="1295400" cy="1676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CF40D-3BAF-DD69-29B4-825BDCF2C670}"/>
              </a:ext>
            </a:extLst>
          </p:cNvPr>
          <p:cNvSpPr txBox="1"/>
          <p:nvPr/>
        </p:nvSpPr>
        <p:spPr>
          <a:xfrm>
            <a:off x="6370940" y="595526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Machine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1ACF63-30DB-8189-8F38-1D83873D336A}"/>
              </a:ext>
            </a:extLst>
          </p:cNvPr>
          <p:cNvSpPr txBox="1"/>
          <p:nvPr/>
        </p:nvSpPr>
        <p:spPr>
          <a:xfrm>
            <a:off x="6272225" y="478223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aseline="0" dirty="0"/>
              <a:t>data item a</a:t>
            </a:r>
          </a:p>
          <a:p>
            <a:pPr algn="l"/>
            <a:r>
              <a:rPr lang="en-US" baseline="0" dirty="0"/>
              <a:t>date item 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5A3D60-DA40-62CF-BCDD-B0079C7047BF}"/>
              </a:ext>
            </a:extLst>
          </p:cNvPr>
          <p:cNvSpPr txBox="1"/>
          <p:nvPr/>
        </p:nvSpPr>
        <p:spPr>
          <a:xfrm>
            <a:off x="261257" y="3124200"/>
            <a:ext cx="1082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1" baseline="0" dirty="0">
                <a:solidFill>
                  <a:srgbClr val="FF0000"/>
                </a:solidFill>
              </a:rPr>
              <a:t>user 1</a:t>
            </a:r>
          </a:p>
          <a:p>
            <a:pPr algn="l"/>
            <a:r>
              <a:rPr lang="en-US" baseline="0" dirty="0"/>
              <a:t>update a</a:t>
            </a:r>
          </a:p>
          <a:p>
            <a:pPr algn="l"/>
            <a:r>
              <a:rPr lang="en-US" baseline="0" dirty="0"/>
              <a:t>update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769B22-A73A-313F-D5D2-7B2568C00708}"/>
              </a:ext>
            </a:extLst>
          </p:cNvPr>
          <p:cNvSpPr txBox="1"/>
          <p:nvPr/>
        </p:nvSpPr>
        <p:spPr>
          <a:xfrm>
            <a:off x="7896805" y="2886180"/>
            <a:ext cx="1082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1" baseline="0" dirty="0">
                <a:solidFill>
                  <a:srgbClr val="FF0000"/>
                </a:solidFill>
              </a:rPr>
              <a:t>user 2</a:t>
            </a:r>
          </a:p>
          <a:p>
            <a:pPr algn="l"/>
            <a:r>
              <a:rPr lang="en-US" baseline="0" dirty="0"/>
              <a:t>update b</a:t>
            </a:r>
          </a:p>
          <a:p>
            <a:pPr algn="l"/>
            <a:r>
              <a:rPr lang="en-US" baseline="0" dirty="0"/>
              <a:t>update a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E764EA3E-B0DB-15A0-DECF-21D4CA6CF038}"/>
              </a:ext>
            </a:extLst>
          </p:cNvPr>
          <p:cNvSpPr/>
          <p:nvPr/>
        </p:nvSpPr>
        <p:spPr>
          <a:xfrm rot="19206520">
            <a:off x="628259" y="3976237"/>
            <a:ext cx="348343" cy="58192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C715C011-E1F0-B46A-8FD5-C19C3716BA87}"/>
              </a:ext>
            </a:extLst>
          </p:cNvPr>
          <p:cNvSpPr/>
          <p:nvPr/>
        </p:nvSpPr>
        <p:spPr>
          <a:xfrm rot="2780530">
            <a:off x="7722634" y="3718719"/>
            <a:ext cx="348343" cy="58192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513D11-D037-0E75-D78A-82AA37120802}"/>
              </a:ext>
            </a:extLst>
          </p:cNvPr>
          <p:cNvSpPr txBox="1"/>
          <p:nvPr/>
        </p:nvSpPr>
        <p:spPr>
          <a:xfrm>
            <a:off x="2753683" y="3244334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i="1" baseline="0" dirty="0">
                <a:solidFill>
                  <a:srgbClr val="C00000"/>
                </a:solidFill>
              </a:rPr>
              <a:t>Geographically distributed replicas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93114E-1710-FE2D-E0B7-5904655E1073}"/>
              </a:ext>
            </a:extLst>
          </p:cNvPr>
          <p:cNvCxnSpPr/>
          <p:nvPr/>
        </p:nvCxnSpPr>
        <p:spPr>
          <a:xfrm flipH="1">
            <a:off x="2207067" y="3585865"/>
            <a:ext cx="1602933" cy="11963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83EA7B2-F86F-EC69-A6AB-1277E29A0EC3}"/>
              </a:ext>
            </a:extLst>
          </p:cNvPr>
          <p:cNvCxnSpPr>
            <a:cxnSpLocks/>
          </p:cNvCxnSpPr>
          <p:nvPr/>
        </p:nvCxnSpPr>
        <p:spPr>
          <a:xfrm>
            <a:off x="4687972" y="3632895"/>
            <a:ext cx="1865230" cy="12033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9EEBCE6-9015-260D-4DF3-AC27CDB222E5}"/>
              </a:ext>
            </a:extLst>
          </p:cNvPr>
          <p:cNvCxnSpPr>
            <a:cxnSpLocks/>
          </p:cNvCxnSpPr>
          <p:nvPr/>
        </p:nvCxnSpPr>
        <p:spPr>
          <a:xfrm>
            <a:off x="4114800" y="3585865"/>
            <a:ext cx="178004" cy="12118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47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Modifying/updating the data given: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Many users simultaneously updating the data…</a:t>
            </a:r>
          </a:p>
          <a:p>
            <a:pPr lvl="1"/>
            <a:r>
              <a:rPr lang="en-US" dirty="0">
                <a:latin typeface="Calibri" charset="0"/>
              </a:rPr>
              <a:t>While the data is (potentially) replicated across the globe…</a:t>
            </a:r>
          </a:p>
          <a:p>
            <a:pPr lvl="1"/>
            <a:r>
              <a:rPr lang="en-US" dirty="0">
                <a:latin typeface="Calibri" charset="0"/>
              </a:rPr>
              <a:t>And any server or the network may go down at any point.</a:t>
            </a:r>
          </a:p>
          <a:p>
            <a:r>
              <a:rPr lang="en-US" dirty="0">
                <a:latin typeface="Calibri" charset="0"/>
              </a:rPr>
              <a:t>From Users’ perspective:</a:t>
            </a:r>
          </a:p>
          <a:p>
            <a:pPr lvl="1"/>
            <a:r>
              <a:rPr lang="en-US" dirty="0">
                <a:latin typeface="Calibri" charset="0"/>
              </a:rPr>
              <a:t>What kinds of guarantees can be provided to the users about the end result, and about the order in which updates are made?</a:t>
            </a:r>
          </a:p>
          <a:p>
            <a:pPr lvl="1"/>
            <a:r>
              <a:rPr lang="en-US" dirty="0">
                <a:latin typeface="Calibri" charset="0"/>
              </a:rPr>
              <a:t>What if the users are okay with weaker guarantees?</a:t>
            </a:r>
          </a:p>
          <a:p>
            <a:r>
              <a:rPr lang="en-US" dirty="0">
                <a:latin typeface="Calibri" charset="0"/>
              </a:rPr>
              <a:t>From Implementation perspective:</a:t>
            </a:r>
          </a:p>
          <a:p>
            <a:pPr lvl="1"/>
            <a:r>
              <a:rPr lang="en-US" dirty="0">
                <a:latin typeface="Calibri" charset="0"/>
              </a:rPr>
              <a:t>How to provide the guarantees efficiently?</a:t>
            </a: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9EA93C-D3BF-0A69-4D0D-E315AE68C3E6}"/>
              </a:ext>
            </a:extLst>
          </p:cNvPr>
          <p:cNvSpPr txBox="1"/>
          <p:nvPr/>
        </p:nvSpPr>
        <p:spPr>
          <a:xfrm>
            <a:off x="2525486" y="5736232"/>
            <a:ext cx="640080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600" baseline="0" dirty="0"/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2278131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5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Data Integration, Transformation, and Cleaning</a:t>
            </a:r>
          </a:p>
          <a:p>
            <a:pPr lvl="1"/>
            <a:r>
              <a:rPr lang="en-US" dirty="0">
                <a:latin typeface="Calibri" charset="0"/>
              </a:rPr>
              <a:t>Large amounts of time spent in just getting data ready for analysis, by some accounts 90-95%</a:t>
            </a:r>
          </a:p>
          <a:p>
            <a:pPr lvl="1"/>
            <a:r>
              <a:rPr lang="en-US" dirty="0">
                <a:latin typeface="Calibri" charset="0"/>
              </a:rPr>
              <a:t>Real-world data has a lot of noise, missing values, </a:t>
            </a:r>
            <a:r>
              <a:rPr lang="en-US" dirty="0" err="1">
                <a:latin typeface="Calibri" charset="0"/>
              </a:rPr>
              <a:t>etc</a:t>
            </a:r>
            <a:r>
              <a:rPr lang="en-US" dirty="0">
                <a:latin typeface="Calibri" charset="0"/>
              </a:rPr>
              <a:t>…</a:t>
            </a:r>
          </a:p>
          <a:p>
            <a:r>
              <a:rPr lang="en-US" dirty="0">
                <a:latin typeface="Calibri" charset="0"/>
              </a:rPr>
              <a:t>Security </a:t>
            </a:r>
          </a:p>
          <a:p>
            <a:pPr lvl="1"/>
            <a:r>
              <a:rPr lang="en-US" dirty="0">
                <a:latin typeface="Calibri" charset="0"/>
              </a:rPr>
              <a:t>Access control, use of encryption, …</a:t>
            </a:r>
          </a:p>
          <a:p>
            <a:r>
              <a:rPr lang="en-US" dirty="0">
                <a:latin typeface="Calibri" charset="0"/>
              </a:rPr>
              <a:t>Privacy</a:t>
            </a:r>
          </a:p>
          <a:p>
            <a:pPr lvl="1"/>
            <a:r>
              <a:rPr lang="en-US" dirty="0">
                <a:latin typeface="Calibri" charset="0"/>
              </a:rPr>
              <a:t>How to allow users to query data without revealing it</a:t>
            </a:r>
          </a:p>
          <a:p>
            <a:pPr lvl="1"/>
            <a:r>
              <a:rPr lang="en-US" dirty="0">
                <a:latin typeface="Calibri" charset="0"/>
              </a:rPr>
              <a:t>How to enable public data releases (e.g., by Census </a:t>
            </a:r>
            <a:r>
              <a:rPr lang="en-US" dirty="0" err="1">
                <a:latin typeface="Calibri" charset="0"/>
              </a:rPr>
              <a:t>Buereau</a:t>
            </a:r>
            <a:r>
              <a:rPr lang="en-US" dirty="0">
                <a:latin typeface="Calibri" charset="0"/>
              </a:rPr>
              <a:t>)</a:t>
            </a:r>
          </a:p>
          <a:p>
            <a:r>
              <a:rPr lang="en-US" dirty="0">
                <a:latin typeface="Calibri" charset="0"/>
              </a:rPr>
              <a:t>…</a:t>
            </a:r>
          </a:p>
          <a:p>
            <a:pPr lvl="1"/>
            <a:endParaRPr lang="en-US" dirty="0">
              <a:latin typeface="Calibri" charset="0"/>
            </a:endParaRPr>
          </a:p>
          <a:p>
            <a:pPr lvl="1"/>
            <a:endParaRPr lang="en-US" dirty="0">
              <a:latin typeface="Calibri" charset="0"/>
            </a:endParaRPr>
          </a:p>
        </p:txBody>
      </p:sp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Management Challenges (5-∞)</a:t>
            </a:r>
          </a:p>
        </p:txBody>
      </p:sp>
    </p:spTree>
    <p:extLst>
      <p:ext uri="{BB962C8B-B14F-4D97-AF65-F5344CB8AC3E}">
        <p14:creationId xmlns:p14="http://schemas.microsoft.com/office/powerpoint/2010/main" val="1206533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alibri" charset="0"/>
              </a:rPr>
              <a:t>Data Modeling</a:t>
            </a:r>
          </a:p>
          <a:p>
            <a:pPr lvl="1"/>
            <a:r>
              <a:rPr lang="en-US" sz="2000" dirty="0">
                <a:latin typeface="Calibri" charset="0"/>
              </a:rPr>
              <a:t>Data represented in tabular forms (Relational)</a:t>
            </a:r>
          </a:p>
          <a:p>
            <a:pPr lvl="1"/>
            <a:r>
              <a:rPr lang="en-US" sz="2000" dirty="0">
                <a:latin typeface="Calibri" charset="0"/>
              </a:rPr>
              <a:t>JSON/Document Data Model (MongoDB)</a:t>
            </a:r>
          </a:p>
          <a:p>
            <a:pPr lvl="1"/>
            <a:r>
              <a:rPr lang="en-US" sz="2000" dirty="0">
                <a:latin typeface="Calibri" charset="0"/>
              </a:rPr>
              <a:t>Entity-relationship Model for Schema Design</a:t>
            </a:r>
          </a:p>
          <a:p>
            <a:pPr lvl="1"/>
            <a:r>
              <a:rPr lang="en-US" sz="2000" dirty="0">
                <a:latin typeface="Calibri" charset="0"/>
              </a:rPr>
              <a:t>Normalization theory to formally define a ”good” schema</a:t>
            </a:r>
          </a:p>
          <a:p>
            <a:pPr lvl="1"/>
            <a:r>
              <a:rPr lang="en-US" sz="2000" dirty="0">
                <a:latin typeface="Calibri" charset="0"/>
              </a:rPr>
              <a:t>We will discuss a more primitive data model as well (Apache Spark)</a:t>
            </a: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Query Languages and Programming Abstractions</a:t>
            </a:r>
          </a:p>
          <a:p>
            <a:pPr lvl="1"/>
            <a:r>
              <a:rPr lang="en-US" sz="2000" dirty="0">
                <a:latin typeface="Calibri" charset="0"/>
              </a:rPr>
              <a:t>SQL, MongoDB Query Language, Apache Spark MapReduce-like Framework, Some others</a:t>
            </a: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Query Engines and Big Data Frameworks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Considerations in efficient implementations</a:t>
            </a:r>
          </a:p>
          <a:p>
            <a:r>
              <a:rPr lang="en-US" sz="2400" dirty="0">
                <a:latin typeface="Calibri" charset="0"/>
              </a:rPr>
              <a:t>Transactions</a:t>
            </a:r>
          </a:p>
          <a:p>
            <a:pPr lvl="1"/>
            <a:r>
              <a:rPr lang="en-US" sz="2000" dirty="0">
                <a:latin typeface="Calibri" charset="0"/>
              </a:rPr>
              <a:t>How to reason about consistency and durability guarantees (ACID)</a:t>
            </a:r>
          </a:p>
          <a:p>
            <a:pPr lvl="1"/>
            <a:r>
              <a:rPr lang="en-US" sz="2000" dirty="0">
                <a:latin typeface="Calibri" charset="0"/>
              </a:rPr>
              <a:t>Basics of how to achieve those guarantees in centralized and distributed settings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What we will cover…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282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alibri" charset="0"/>
              </a:rPr>
              <a:t>This course is NOT about learning how to write SQL queries</a:t>
            </a:r>
            <a:endParaRPr lang="en-US" sz="20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Although we will practice that a fair bit…</a:t>
            </a:r>
          </a:p>
          <a:p>
            <a:pPr lvl="1"/>
            <a:endParaRPr lang="en-US" sz="20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It is about learning the foundations of how data management systems are built and why they are built that way, so you:</a:t>
            </a:r>
          </a:p>
          <a:p>
            <a:pPr lvl="1"/>
            <a:r>
              <a:rPr lang="en-US" sz="2000" dirty="0">
                <a:latin typeface="Calibri" charset="0"/>
              </a:rPr>
              <a:t>Can think about the design decisions more systematically (e.g., through use of normalization theory and E-R modeling)</a:t>
            </a:r>
          </a:p>
          <a:p>
            <a:pPr lvl="1"/>
            <a:r>
              <a:rPr lang="en-US" sz="2000" dirty="0">
                <a:latin typeface="Calibri" charset="0"/>
              </a:rPr>
              <a:t>Understand the role of data modeling and how different models impact design decisions</a:t>
            </a:r>
          </a:p>
          <a:p>
            <a:pPr lvl="1"/>
            <a:r>
              <a:rPr lang="en-US" sz="2000" dirty="0">
                <a:latin typeface="Calibri" charset="0"/>
              </a:rPr>
              <a:t>Develop a deeper understanding of the differences and similarities between different types of database systems (e.g., PostgreSQL vs MongoDB)</a:t>
            </a:r>
          </a:p>
          <a:p>
            <a:pPr lvl="1"/>
            <a:r>
              <a:rPr lang="en-US" sz="2000" dirty="0">
                <a:latin typeface="Calibri" charset="0"/>
              </a:rPr>
              <a:t>Are equipped (to some extent) to design next-generation data systems</a:t>
            </a:r>
          </a:p>
          <a:p>
            <a:pPr lvl="1"/>
            <a:r>
              <a:rPr lang="en-US" sz="2000" dirty="0">
                <a:latin typeface="Calibri" charset="0"/>
              </a:rPr>
              <a:t>Are able to reason about performance of the queries/tasks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What we will cover…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082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9067800" cy="5105400"/>
          </a:xfrm>
        </p:spPr>
        <p:txBody>
          <a:bodyPr/>
          <a:lstStyle/>
          <a:p>
            <a:r>
              <a:rPr lang="en-US" sz="2000" dirty="0">
                <a:latin typeface="Calibri" charset="0"/>
              </a:rPr>
              <a:t>Introduction </a:t>
            </a:r>
          </a:p>
          <a:p>
            <a:pPr lvl="1"/>
            <a:r>
              <a:rPr lang="en-US" sz="1600" dirty="0">
                <a:latin typeface="Calibri" charset="0"/>
              </a:rPr>
              <a:t>Motivation, data abstraction, common data systems architectures today</a:t>
            </a:r>
          </a:p>
          <a:p>
            <a:r>
              <a:rPr lang="en-US" sz="2000" dirty="0">
                <a:latin typeface="Calibri" charset="0"/>
              </a:rPr>
              <a:t>Relational Model + SQL </a:t>
            </a:r>
            <a:r>
              <a:rPr lang="en-US" sz="2000" dirty="0">
                <a:solidFill>
                  <a:srgbClr val="C00000"/>
                </a:solidFill>
                <a:latin typeface="Calibri" charset="0"/>
              </a:rPr>
              <a:t>(Three Programming assignments)</a:t>
            </a:r>
          </a:p>
          <a:p>
            <a:pPr lvl="1"/>
            <a:r>
              <a:rPr lang="en-US" sz="1600" dirty="0">
                <a:latin typeface="Calibri" charset="0"/>
              </a:rPr>
              <a:t>How to model and query data using SQL</a:t>
            </a:r>
          </a:p>
          <a:p>
            <a:pPr lvl="1"/>
            <a:r>
              <a:rPr lang="en-US" sz="1600" dirty="0">
                <a:latin typeface="Calibri" charset="0"/>
              </a:rPr>
              <a:t>How to update data using transactions and considerations therein</a:t>
            </a:r>
          </a:p>
          <a:p>
            <a:r>
              <a:rPr lang="en-US" sz="2000" dirty="0">
                <a:latin typeface="Calibri" charset="0"/>
              </a:rPr>
              <a:t>Schema Design: Entity-relationship Models and Normalization</a:t>
            </a:r>
            <a:endParaRPr lang="en-US" sz="2000" dirty="0">
              <a:solidFill>
                <a:srgbClr val="C00000"/>
              </a:solidFill>
              <a:latin typeface="Calibri" charset="0"/>
            </a:endParaRPr>
          </a:p>
          <a:p>
            <a:pPr lvl="1"/>
            <a:r>
              <a:rPr lang="en-US" sz="1600" dirty="0">
                <a:latin typeface="Calibri" charset="0"/>
              </a:rPr>
              <a:t>How to create a database schema, and how to ensure it is “good”</a:t>
            </a:r>
          </a:p>
          <a:p>
            <a:r>
              <a:rPr lang="en-US" sz="2000" dirty="0">
                <a:latin typeface="Calibri" charset="0"/>
              </a:rPr>
              <a:t>NoSQL (somewhat of a misnomer) </a:t>
            </a:r>
            <a:r>
              <a:rPr lang="en-US" sz="2000" dirty="0">
                <a:solidFill>
                  <a:srgbClr val="C00000"/>
                </a:solidFill>
                <a:latin typeface="Calibri" charset="0"/>
              </a:rPr>
              <a:t>(Two Programming assignments)</a:t>
            </a:r>
          </a:p>
          <a:p>
            <a:pPr lvl="1"/>
            <a:r>
              <a:rPr lang="en-US" sz="1600" dirty="0">
                <a:latin typeface="Calibri" charset="0"/>
              </a:rPr>
              <a:t>Document, key-value, and graph data models</a:t>
            </a:r>
          </a:p>
          <a:p>
            <a:pPr lvl="1"/>
            <a:r>
              <a:rPr lang="en-US" sz="1600" dirty="0">
                <a:latin typeface="Calibri" charset="0"/>
              </a:rPr>
              <a:t>MongoDB and its Query Language</a:t>
            </a:r>
          </a:p>
          <a:p>
            <a:pPr lvl="1"/>
            <a:r>
              <a:rPr lang="en-US" sz="1600" dirty="0">
                <a:latin typeface="Calibri" charset="0"/>
              </a:rPr>
              <a:t>Map-reduce Model and Apache Spark</a:t>
            </a:r>
          </a:p>
          <a:p>
            <a:r>
              <a:rPr lang="en-US" sz="2000" dirty="0">
                <a:latin typeface="Calibri" charset="0"/>
              </a:rPr>
              <a:t>Implementation Issues</a:t>
            </a:r>
            <a:endParaRPr lang="en-US" sz="2000" dirty="0">
              <a:solidFill>
                <a:srgbClr val="C00000"/>
              </a:solidFill>
              <a:latin typeface="Calibri" charset="0"/>
            </a:endParaRPr>
          </a:p>
          <a:p>
            <a:pPr lvl="1"/>
            <a:r>
              <a:rPr lang="en-US" sz="1600" dirty="0">
                <a:latin typeface="Calibri" charset="0"/>
              </a:rPr>
              <a:t>Different types of storage, and how to ensure reliability in presence of failures</a:t>
            </a:r>
          </a:p>
          <a:p>
            <a:pPr lvl="1"/>
            <a:r>
              <a:rPr lang="en-US" sz="1600" dirty="0">
                <a:latin typeface="Calibri" charset="0"/>
              </a:rPr>
              <a:t>Indexes for faster retrieval of data</a:t>
            </a:r>
          </a:p>
          <a:p>
            <a:pPr lvl="1"/>
            <a:r>
              <a:rPr lang="en-US" sz="1600" dirty="0">
                <a:latin typeface="Calibri" charset="0"/>
              </a:rPr>
              <a:t>How an SQL query is processed and optimized</a:t>
            </a:r>
          </a:p>
          <a:p>
            <a:pPr lvl="1"/>
            <a:r>
              <a:rPr lang="en-US" sz="1600" dirty="0">
                <a:latin typeface="Calibri" charset="0"/>
              </a:rPr>
              <a:t>How to do concurrent updates correctly</a:t>
            </a:r>
          </a:p>
          <a:p>
            <a:pPr lvl="1"/>
            <a:r>
              <a:rPr lang="en-US" sz="1600" dirty="0">
                <a:latin typeface="Calibri" charset="0"/>
              </a:rPr>
              <a:t>How to ensure consistency in presence of failures</a:t>
            </a:r>
          </a:p>
        </p:txBody>
      </p:sp>
      <p:sp>
        <p:nvSpPr>
          <p:cNvPr id="44544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Structure of the Course</a:t>
            </a:r>
          </a:p>
        </p:txBody>
      </p:sp>
    </p:spTree>
    <p:extLst>
      <p:ext uri="{BB962C8B-B14F-4D97-AF65-F5344CB8AC3E}">
        <p14:creationId xmlns:p14="http://schemas.microsoft.com/office/powerpoint/2010/main" val="35005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90600"/>
            <a:ext cx="8458200" cy="51054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strike="sngStrike" dirty="0">
                <a:latin typeface="Calibri" charset="0"/>
              </a:rPr>
              <a:t>Web App Development and Programming Project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An important topic, but insufficient time to cover it in sufficient depth</a:t>
            </a:r>
            <a:endParaRPr lang="en-US" sz="1800" dirty="0">
              <a:latin typeface="Calibri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Much less discussion of disks and disk-based indexes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Playing an increasingly less important role in modern database systems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More SQL coverage 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More in-depth NoSQL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MongoDB (including a programming project)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Deeper discussion of other NoSQL data models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(MapReduce/Spark has been covered in the past)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Split up the “transactions” discussion</a:t>
            </a:r>
            <a:endParaRPr lang="en-US" sz="1400" dirty="0">
              <a:latin typeface="Calibri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Changes to programming projects</a:t>
            </a:r>
          </a:p>
          <a:p>
            <a:pPr marL="392113" lvl="1" indent="0">
              <a:spcAft>
                <a:spcPts val="600"/>
              </a:spcAft>
              <a:buNone/>
            </a:pPr>
            <a:endParaRPr lang="en-US" sz="2000" dirty="0">
              <a:latin typeface="Calibri" charset="0"/>
            </a:endParaRPr>
          </a:p>
        </p:txBody>
      </p:sp>
      <p:sp>
        <p:nvSpPr>
          <p:cNvPr id="422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Main Changes from Fall 2020 + 2021</a:t>
            </a:r>
          </a:p>
        </p:txBody>
      </p:sp>
    </p:spTree>
    <p:extLst>
      <p:ext uri="{BB962C8B-B14F-4D97-AF65-F5344CB8AC3E}">
        <p14:creationId xmlns:p14="http://schemas.microsoft.com/office/powerpoint/2010/main" val="3392387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884238"/>
            <a:ext cx="8458200" cy="5440362"/>
          </a:xfrm>
        </p:spPr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Course description</a:t>
            </a:r>
          </a:p>
          <a:p>
            <a:pPr lvl="1" eaLnBrk="1" hangingPunct="1">
              <a:spcAft>
                <a:spcPts val="600"/>
              </a:spcAft>
            </a:pPr>
            <a:r>
              <a:rPr lang="en-US" sz="1600" i="1" dirty="0"/>
              <a:t>Students are introduced to database systems and motivates the database approach as a mechanism for modeling the real world. An in-depth coverage of the relational model, logical database design, query languages, and other database concepts including query optimization, concurrency control; transaction management, and log based crash recovery. Distributed and Web database architectures are also discussed.</a:t>
            </a:r>
          </a:p>
          <a:p>
            <a:pPr lvl="7">
              <a:spcAft>
                <a:spcPts val="600"/>
              </a:spcAft>
            </a:pPr>
            <a:endParaRPr lang="en-US" sz="900" i="1" dirty="0"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I understand this semester will be challenging for everyone, and we will try to do what we can to make things easier</a:t>
            </a:r>
            <a:endParaRPr lang="en-US" sz="1800" dirty="0">
              <a:solidFill>
                <a:srgbClr val="FF0000"/>
              </a:solidFill>
              <a:latin typeface="Calibri" charset="0"/>
            </a:endParaRP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Typical in-person instruction, 2 classes a week etc.</a:t>
            </a:r>
          </a:p>
          <a:p>
            <a:pPr lvl="2" eaLnBrk="1" hangingPunct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Will record lectures but quality may not be as good</a:t>
            </a:r>
            <a:endParaRPr lang="en-US" sz="1800" dirty="0">
              <a:latin typeface="Calibri" charset="0"/>
            </a:endParaRP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Will make available pre-recorded videos from Fall 2020</a:t>
            </a:r>
          </a:p>
          <a:p>
            <a:pPr lvl="2" eaLnBrk="1" hangingPunct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Expect about 75% overlap</a:t>
            </a: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Use the discussion forums, office hours as much as possible – assignments are to be done individually, but you are allowed to discuss among yourselves</a:t>
            </a:r>
          </a:p>
          <a:p>
            <a:pPr lvl="1" eaLnBrk="1" hangingPunct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Fill out the survey covering your background, your expectations, and potential issues (</a:t>
            </a:r>
            <a:r>
              <a:rPr lang="en-US" sz="1800" dirty="0">
                <a:latin typeface="Calibri" charset="0"/>
                <a:hlinkClick r:id="rId3"/>
              </a:rPr>
              <a:t>https://forms.gle/4CT4zXrTwu8B1DC9A</a:t>
            </a:r>
            <a:r>
              <a:rPr lang="en-US" sz="1800" dirty="0">
                <a:latin typeface="Calibri" charset="0"/>
              </a:rPr>
              <a:t> -- will post on Piazza)</a:t>
            </a:r>
          </a:p>
          <a:p>
            <a:pPr lvl="1" eaLnBrk="1" hangingPunct="1">
              <a:spcAft>
                <a:spcPts val="600"/>
              </a:spcAft>
            </a:pPr>
            <a:endParaRPr lang="en-US" sz="1800" dirty="0"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</p:txBody>
      </p:sp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Welcome to CMSC424: Database Design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46AA62-6B81-BF42-907A-9FA9E938D5EA}"/>
              </a:ext>
            </a:extLst>
          </p:cNvPr>
          <p:cNvSpPr txBox="1"/>
          <p:nvPr/>
        </p:nvSpPr>
        <p:spPr>
          <a:xfrm>
            <a:off x="4744065" y="6305490"/>
            <a:ext cx="4399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baseline="0" dirty="0">
                <a:solidFill>
                  <a:schemeClr val="accent2"/>
                </a:solidFill>
              </a:rPr>
              <a:t>No Laptops without permission !</a:t>
            </a:r>
          </a:p>
        </p:txBody>
      </p:sp>
    </p:spTree>
    <p:extLst>
      <p:ext uri="{BB962C8B-B14F-4D97-AF65-F5344CB8AC3E}">
        <p14:creationId xmlns:p14="http://schemas.microsoft.com/office/powerpoint/2010/main" val="250589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686800" cy="5105400"/>
          </a:xfrm>
        </p:spPr>
        <p:txBody>
          <a:bodyPr/>
          <a:lstStyle/>
          <a:p>
            <a:pPr eaLnBrk="1" hangingPunct="1"/>
            <a:r>
              <a:rPr lang="en-US" sz="2800" dirty="0">
                <a:latin typeface="Calibri" charset="0"/>
              </a:rPr>
              <a:t>Why study databases ?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Shift from </a:t>
            </a:r>
            <a:r>
              <a:rPr lang="en-US" sz="2400" i="1" dirty="0">
                <a:latin typeface="Calibri" charset="0"/>
              </a:rPr>
              <a:t>computation</a:t>
            </a:r>
            <a:r>
              <a:rPr lang="en-US" sz="2400" dirty="0">
                <a:latin typeface="Calibri" charset="0"/>
              </a:rPr>
              <a:t> to </a:t>
            </a:r>
            <a:r>
              <a:rPr lang="en-US" sz="2400" i="1" dirty="0">
                <a:latin typeface="Calibri" charset="0"/>
              </a:rPr>
              <a:t>information</a:t>
            </a:r>
          </a:p>
          <a:p>
            <a:pPr lvl="2" eaLnBrk="1" hangingPunct="1"/>
            <a:r>
              <a:rPr lang="en-US" sz="2400" dirty="0">
                <a:latin typeface="Calibri" charset="0"/>
              </a:rPr>
              <a:t>Always true in </a:t>
            </a:r>
            <a:r>
              <a:rPr lang="en-US" sz="2400" i="1" dirty="0">
                <a:latin typeface="Calibri" charset="0"/>
              </a:rPr>
              <a:t>corporate</a:t>
            </a:r>
            <a:r>
              <a:rPr lang="en-US" sz="2400" dirty="0">
                <a:latin typeface="Calibri" charset="0"/>
              </a:rPr>
              <a:t> domains</a:t>
            </a:r>
          </a:p>
          <a:p>
            <a:pPr lvl="2" eaLnBrk="1" hangingPunct="1"/>
            <a:r>
              <a:rPr lang="en-US" sz="2400" dirty="0">
                <a:latin typeface="Calibri" charset="0"/>
              </a:rPr>
              <a:t>Increasing true for </a:t>
            </a:r>
            <a:r>
              <a:rPr lang="en-US" sz="2400" i="1" dirty="0">
                <a:latin typeface="Calibri" charset="0"/>
              </a:rPr>
              <a:t>personal</a:t>
            </a:r>
            <a:r>
              <a:rPr lang="en-US" sz="2400" dirty="0">
                <a:latin typeface="Calibri" charset="0"/>
              </a:rPr>
              <a:t> and </a:t>
            </a:r>
            <a:r>
              <a:rPr lang="en-US" sz="2400" i="1" dirty="0">
                <a:latin typeface="Calibri" charset="0"/>
              </a:rPr>
              <a:t>scientific</a:t>
            </a:r>
            <a:r>
              <a:rPr lang="en-US" sz="2400" dirty="0">
                <a:latin typeface="Calibri" charset="0"/>
              </a:rPr>
              <a:t> domains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Need has exploded in recent years</a:t>
            </a:r>
          </a:p>
          <a:p>
            <a:pPr lvl="2" eaLnBrk="1" hangingPunct="1"/>
            <a:r>
              <a:rPr lang="en-US" sz="2400" dirty="0">
                <a:latin typeface="Calibri" charset="0"/>
              </a:rPr>
              <a:t>Data is growing at a very fast rate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Solving the data management problems continues to be the key</a:t>
            </a:r>
          </a:p>
          <a:p>
            <a:pPr eaLnBrk="1" hangingPunct="1"/>
            <a:r>
              <a:rPr lang="en-US" sz="2800" dirty="0">
                <a:latin typeface="Calibri" charset="0"/>
              </a:rPr>
              <a:t>Database Management Systems provide 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Data models and querying abstraction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Guarantees about data integrity</a:t>
            </a:r>
          </a:p>
          <a:p>
            <a:pPr lvl="2" eaLnBrk="1" hangingPunct="1"/>
            <a:r>
              <a:rPr lang="en-US" sz="2400" dirty="0">
                <a:latin typeface="Calibri" charset="0"/>
              </a:rPr>
              <a:t>In presence of concurrent access, failures…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Speed !!</a:t>
            </a:r>
          </a:p>
          <a:p>
            <a:pPr eaLnBrk="1" hangingPunct="1"/>
            <a:endParaRPr lang="en-US" sz="2800" dirty="0">
              <a:latin typeface="Calibri" charset="0"/>
            </a:endParaRPr>
          </a:p>
          <a:p>
            <a:pPr eaLnBrk="1" hangingPunct="1"/>
            <a:endParaRPr lang="en-US" sz="2800" dirty="0">
              <a:latin typeface="Calibri" charset="0"/>
            </a:endParaRPr>
          </a:p>
          <a:p>
            <a:pPr lvl="1" eaLnBrk="1" hangingPunct="1"/>
            <a:endParaRPr lang="en-US" sz="2400" dirty="0">
              <a:latin typeface="Calibri" charset="0"/>
            </a:endParaRPr>
          </a:p>
        </p:txBody>
      </p:sp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7516062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914400"/>
            <a:ext cx="83058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amol@cs.umd.edu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257300" y="3091434"/>
            <a:ext cx="6705600" cy="675132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aseline="0" dirty="0">
                <a:latin typeface="Calibri" panose="020F0502020204030204" pitchFamily="34" charset="0"/>
                <a:cs typeface="Calibri" panose="020F0502020204030204" pitchFamily="34" charset="0"/>
              </a:rPr>
              <a:t>Data Models and Data Abstraction</a:t>
            </a:r>
          </a:p>
        </p:txBody>
      </p:sp>
    </p:spTree>
    <p:extLst>
      <p:ext uri="{BB962C8B-B14F-4D97-AF65-F5344CB8AC3E}">
        <p14:creationId xmlns:p14="http://schemas.microsoft.com/office/powerpoint/2010/main" val="3771780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763000" cy="5105400"/>
          </a:xfrm>
        </p:spPr>
        <p:txBody>
          <a:bodyPr/>
          <a:lstStyle/>
          <a:p>
            <a:r>
              <a:rPr lang="en-US" dirty="0"/>
              <a:t>Book Chapters (6</a:t>
            </a:r>
            <a:r>
              <a:rPr lang="en-US" baseline="30000" dirty="0"/>
              <a:t>th</a:t>
            </a:r>
            <a:r>
              <a:rPr lang="en-US" dirty="0"/>
              <a:t> Edition)</a:t>
            </a:r>
          </a:p>
          <a:p>
            <a:pPr lvl="1"/>
            <a:r>
              <a:rPr lang="en-US" dirty="0">
                <a:latin typeface="Calibri" charset="0"/>
              </a:rPr>
              <a:t>1.3</a:t>
            </a:r>
          </a:p>
          <a:p>
            <a:pPr lvl="1"/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Key Topics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 Models and Why Capturing “Structure” is Important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 Abstraction, and Views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Logical and Physical Data Independence</a:t>
            </a:r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767179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>
          <a:xfrm>
            <a:off x="76200" y="1066800"/>
            <a:ext cx="8991600" cy="5105400"/>
          </a:xfrm>
        </p:spPr>
        <p:txBody>
          <a:bodyPr/>
          <a:lstStyle/>
          <a:p>
            <a:r>
              <a:rPr lang="en-US" sz="2000" dirty="0">
                <a:latin typeface="Calibri" charset="0"/>
              </a:rPr>
              <a:t>Provide a systematic way to solve data management issues</a:t>
            </a:r>
          </a:p>
          <a:p>
            <a:r>
              <a:rPr lang="en-US" sz="2000" dirty="0">
                <a:latin typeface="Calibri" charset="0"/>
              </a:rPr>
              <a:t>Aim is to allow easy management of high volumes of data</a:t>
            </a:r>
          </a:p>
          <a:p>
            <a:pPr lvl="1"/>
            <a:r>
              <a:rPr lang="en-US" sz="2000" dirty="0">
                <a:latin typeface="Calibri" charset="0"/>
              </a:rPr>
              <a:t>Storing , Updating, Querying, Analyzing ….</a:t>
            </a:r>
          </a:p>
          <a:p>
            <a:endParaRPr lang="en-US" sz="2000" dirty="0">
              <a:latin typeface="Calibri" charset="0"/>
            </a:endParaRPr>
          </a:p>
          <a:p>
            <a:r>
              <a:rPr lang="en-US" sz="2000" u="sng" dirty="0">
                <a:latin typeface="Calibri" charset="0"/>
              </a:rPr>
              <a:t>What is a Database ?</a:t>
            </a:r>
          </a:p>
          <a:p>
            <a:pPr lvl="1"/>
            <a:r>
              <a:rPr lang="en-US" sz="2000" dirty="0">
                <a:latin typeface="Calibri" charset="0"/>
              </a:rPr>
              <a:t>A large, integrated collection of (mostly </a:t>
            </a:r>
            <a:r>
              <a:rPr lang="en-US" sz="2000" i="1" dirty="0">
                <a:latin typeface="Calibri" charset="0"/>
              </a:rPr>
              <a:t>structured</a:t>
            </a:r>
            <a:r>
              <a:rPr lang="en-US" sz="2000" dirty="0">
                <a:latin typeface="Calibri" charset="0"/>
              </a:rPr>
              <a:t>) data</a:t>
            </a:r>
          </a:p>
          <a:p>
            <a:pPr lvl="1"/>
            <a:r>
              <a:rPr lang="en-US" sz="2000" dirty="0">
                <a:latin typeface="Calibri" charset="0"/>
              </a:rPr>
              <a:t>Typically models and captures information about a real-world </a:t>
            </a:r>
            <a:r>
              <a:rPr lang="en-US" sz="2000" b="1" i="1" dirty="0">
                <a:solidFill>
                  <a:srgbClr val="FF0000"/>
                </a:solidFill>
                <a:latin typeface="Calibri" charset="0"/>
              </a:rPr>
              <a:t>enterprise </a:t>
            </a:r>
          </a:p>
          <a:p>
            <a:pPr lvl="2"/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Entities</a:t>
            </a:r>
            <a:r>
              <a:rPr lang="en-US" sz="2000" dirty="0">
                <a:latin typeface="Calibri" charset="0"/>
              </a:rPr>
              <a:t> </a:t>
            </a:r>
            <a:r>
              <a:rPr lang="en-US" sz="2000" i="1" dirty="0">
                <a:latin typeface="Calibri" charset="0"/>
              </a:rPr>
              <a:t>(e.g. courses, students)</a:t>
            </a:r>
          </a:p>
          <a:p>
            <a:pPr lvl="2">
              <a:spcAft>
                <a:spcPts val="600"/>
              </a:spcAft>
            </a:pPr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Relationships</a:t>
            </a:r>
            <a:r>
              <a:rPr lang="en-US" sz="2000" dirty="0">
                <a:latin typeface="Calibri" charset="0"/>
              </a:rPr>
              <a:t> </a:t>
            </a:r>
            <a:r>
              <a:rPr lang="en-US" sz="2000" i="1" dirty="0">
                <a:latin typeface="Calibri" charset="0"/>
              </a:rPr>
              <a:t>(e.g. </a:t>
            </a:r>
            <a:r>
              <a:rPr lang="en-US" sz="2000" b="1" i="1" dirty="0">
                <a:latin typeface="Calibri" charset="0"/>
              </a:rPr>
              <a:t>John</a:t>
            </a:r>
            <a:r>
              <a:rPr lang="en-US" sz="2000" i="1" dirty="0">
                <a:latin typeface="Calibri" charset="0"/>
              </a:rPr>
              <a:t> is taking </a:t>
            </a:r>
            <a:r>
              <a:rPr lang="en-US" sz="2000" b="1" i="1" dirty="0">
                <a:latin typeface="Calibri" charset="0"/>
              </a:rPr>
              <a:t>CMSC 424</a:t>
            </a:r>
            <a:r>
              <a:rPr lang="en-US" sz="2000" i="1" dirty="0">
                <a:latin typeface="Calibri" charset="0"/>
              </a:rPr>
              <a:t>)</a:t>
            </a:r>
            <a:r>
              <a:rPr lang="en-US" sz="1800" dirty="0">
                <a:latin typeface="Calibri" charset="0"/>
              </a:rPr>
              <a:t>				</a:t>
            </a:r>
          </a:p>
          <a:p>
            <a:pPr lvl="2"/>
            <a:r>
              <a:rPr lang="en-US" sz="2000" dirty="0">
                <a:latin typeface="Calibri" charset="0"/>
              </a:rPr>
              <a:t>Usually also contains:</a:t>
            </a:r>
          </a:p>
          <a:p>
            <a:pPr lvl="3"/>
            <a:r>
              <a:rPr lang="en-US" sz="2000" dirty="0">
                <a:latin typeface="Calibri" charset="0"/>
              </a:rPr>
              <a:t>Knowledge of </a:t>
            </a:r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constraints</a:t>
            </a:r>
            <a:r>
              <a:rPr lang="en-US" sz="2000" dirty="0">
                <a:latin typeface="Calibri" charset="0"/>
              </a:rPr>
              <a:t> on the data </a:t>
            </a:r>
            <a:r>
              <a:rPr lang="en-US" sz="2000" i="1" dirty="0">
                <a:latin typeface="Calibri" charset="0"/>
              </a:rPr>
              <a:t>(e.g. course capacities)</a:t>
            </a:r>
          </a:p>
          <a:p>
            <a:pPr lvl="3"/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Business logic</a:t>
            </a:r>
            <a:r>
              <a:rPr lang="en-US" sz="2000" dirty="0">
                <a:latin typeface="Calibri" charset="0"/>
              </a:rPr>
              <a:t> </a:t>
            </a:r>
            <a:r>
              <a:rPr lang="en-US" sz="2000" i="1" dirty="0">
                <a:latin typeface="Calibri" charset="0"/>
              </a:rPr>
              <a:t>(e.g. pre-requisite rules)</a:t>
            </a:r>
          </a:p>
          <a:p>
            <a:pPr lvl="3"/>
            <a:r>
              <a:rPr lang="en-US" dirty="0">
                <a:latin typeface="Calibri" charset="0"/>
              </a:rPr>
              <a:t>Encoded as part of the data model (preferable) or through external programs</a:t>
            </a:r>
          </a:p>
        </p:txBody>
      </p:sp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Database Management Systems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458200" cy="52578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Massively successful for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highly structured data</a:t>
            </a:r>
          </a:p>
          <a:p>
            <a:pPr lvl="1"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Why ? Structure in the data (if any) can be exploited for ease of use and efficiency</a:t>
            </a:r>
          </a:p>
          <a:p>
            <a:pPr lvl="2">
              <a:spcAft>
                <a:spcPts val="600"/>
              </a:spcAft>
            </a:pPr>
            <a:r>
              <a:rPr lang="en-US" sz="2200" dirty="0">
                <a:latin typeface="Calibri" charset="0"/>
              </a:rPr>
              <a:t>If there is no structure in the data, hard to do much</a:t>
            </a:r>
          </a:p>
          <a:p>
            <a:pPr lvl="2">
              <a:spcAft>
                <a:spcPts val="600"/>
              </a:spcAft>
            </a:pPr>
            <a:r>
              <a:rPr lang="en-US" sz="2200" dirty="0">
                <a:solidFill>
                  <a:srgbClr val="FF0000"/>
                </a:solidFill>
                <a:latin typeface="Calibri" charset="0"/>
              </a:rPr>
              <a:t>Contrast managing emails vs managing photos</a:t>
            </a:r>
          </a:p>
          <a:p>
            <a:pPr lvl="1"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Much of the data we need to deal with is highly structured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Some data is </a:t>
            </a:r>
            <a:r>
              <a:rPr lang="en-US" sz="2400" i="1" dirty="0">
                <a:latin typeface="Calibri" charset="0"/>
              </a:rPr>
              <a:t>semi-structured</a:t>
            </a:r>
          </a:p>
          <a:p>
            <a:pPr lvl="2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Calibri" charset="0"/>
              </a:rPr>
              <a:t>E.g.: Resumes, Webpages, Blogs etc.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Some has complicated structure</a:t>
            </a:r>
          </a:p>
          <a:p>
            <a:pPr lvl="2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Calibri" charset="0"/>
              </a:rPr>
              <a:t>E.g.: Social networks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Some has no structure</a:t>
            </a:r>
          </a:p>
          <a:p>
            <a:pPr lvl="2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latin typeface="Calibri" charset="0"/>
              </a:rPr>
              <a:t>E.g.: Text data, Video/Image data etc.</a:t>
            </a:r>
          </a:p>
          <a:p>
            <a:pPr lvl="1">
              <a:spcAft>
                <a:spcPts val="600"/>
              </a:spcAft>
            </a:pPr>
            <a:endParaRPr lang="en-US" sz="2400" dirty="0">
              <a:latin typeface="Calibri" charset="0"/>
            </a:endParaRPr>
          </a:p>
          <a:p>
            <a:pPr lvl="2">
              <a:spcAft>
                <a:spcPts val="600"/>
              </a:spcAft>
              <a:buNone/>
            </a:pPr>
            <a:endParaRPr lang="en-US" sz="2400" dirty="0">
              <a:latin typeface="Calibri" charset="0"/>
            </a:endParaRPr>
          </a:p>
        </p:txBody>
      </p:sp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Database Management Systems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latin typeface="Calibri" charset="0"/>
              </a:rPr>
              <a:t>A lot of the data we encounter is structured</a:t>
            </a:r>
          </a:p>
          <a:p>
            <a:pPr lvl="1"/>
            <a:r>
              <a:rPr lang="en-US" sz="2000" dirty="0">
                <a:latin typeface="Calibri" charset="0"/>
              </a:rPr>
              <a:t>Some have very simple structures </a:t>
            </a:r>
          </a:p>
          <a:p>
            <a:pPr lvl="2"/>
            <a:r>
              <a:rPr lang="en-US" sz="2000" dirty="0">
                <a:latin typeface="Calibri" charset="0"/>
              </a:rPr>
              <a:t>E.g. Data that can be represented in tabular forms</a:t>
            </a:r>
          </a:p>
          <a:p>
            <a:pPr lvl="1"/>
            <a:r>
              <a:rPr lang="en-US" sz="2000" dirty="0">
                <a:latin typeface="Calibri" charset="0"/>
              </a:rPr>
              <a:t>Significantly easier to deal with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We will focus on such data for much of the class</a:t>
            </a:r>
          </a:p>
          <a:p>
            <a:pPr lvl="2"/>
            <a:endParaRPr lang="en-US" sz="2000" dirty="0">
              <a:latin typeface="Calibri" charset="0"/>
            </a:endParaRPr>
          </a:p>
          <a:p>
            <a:pPr lvl="2"/>
            <a:endParaRPr lang="en-US" sz="2000" dirty="0">
              <a:latin typeface="Calibri" charset="0"/>
            </a:endParaRPr>
          </a:p>
        </p:txBody>
      </p:sp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Structured </a:t>
            </a:r>
            <a:r>
              <a:rPr lang="en-US" dirty="0" err="1"/>
              <a:t>vs</a:t>
            </a:r>
            <a:r>
              <a:rPr lang="en-US" dirty="0"/>
              <a:t> Unstructured Data</a:t>
            </a:r>
          </a:p>
        </p:txBody>
      </p:sp>
      <p:graphicFrame>
        <p:nvGraphicFramePr>
          <p:cNvPr id="415905" name="Group 161"/>
          <p:cNvGraphicFramePr>
            <a:graphicFrameLocks noGrp="1"/>
          </p:cNvGraphicFramePr>
          <p:nvPr/>
        </p:nvGraphicFramePr>
        <p:xfrm>
          <a:off x="304800" y="3733800"/>
          <a:ext cx="3886200" cy="2027238"/>
        </p:xfrm>
        <a:graphic>
          <a:graphicData uri="http://schemas.openxmlformats.org/drawingml/2006/table">
            <a:tbl>
              <a:tblPr/>
              <a:tblGrid>
                <a:gridCol w="1477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5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838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Account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bname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acct_no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balance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52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Downtown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Mianus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Perry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R.H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A-101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A-215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A-102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A-305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500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700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400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350</a:t>
                      </a:r>
                      <a:endParaRPr kumimoji="0" lang="en-US" sz="3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5906" name="Group 162"/>
          <p:cNvGraphicFramePr>
            <a:graphicFrameLocks noGrp="1"/>
          </p:cNvGraphicFramePr>
          <p:nvPr/>
        </p:nvGraphicFramePr>
        <p:xfrm>
          <a:off x="4953000" y="3735388"/>
          <a:ext cx="3810000" cy="1982788"/>
        </p:xfrm>
        <a:graphic>
          <a:graphicData uri="http://schemas.openxmlformats.org/drawingml/2006/table">
            <a:tbl>
              <a:tblPr/>
              <a:tblGrid>
                <a:gridCol w="1301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3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0663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Customer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cname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cstreet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ccity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07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Jones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Smith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Hayes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Curry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Lindsay</a:t>
                      </a:r>
                      <a:endParaRPr kumimoji="0" lang="en-US" sz="3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Main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North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Main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North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Park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Harrison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Rye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Harrison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Rye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7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Times New Roman" charset="0"/>
                          <a:cs typeface="Times New Roman" charset="0"/>
                        </a:rPr>
                        <a:t>Pittsfield</a:t>
                      </a:r>
                      <a:endParaRPr kumimoji="0" 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Times New Roman" charset="0"/>
                        <a:cs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53910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>
            <a:spLocks noGrp="1" noChangeArrowheads="1"/>
          </p:cNvSpPr>
          <p:nvPr>
            <p:ph idx="1"/>
          </p:nvPr>
        </p:nvSpPr>
        <p:spPr>
          <a:xfrm>
            <a:off x="-76200" y="1066800"/>
            <a:ext cx="5715000" cy="51054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Some data has a little </a:t>
            </a:r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more complicated structure</a:t>
            </a:r>
          </a:p>
          <a:p>
            <a:pPr lvl="1">
              <a:spcAft>
                <a:spcPts val="600"/>
              </a:spcAft>
            </a:pPr>
            <a:r>
              <a:rPr lang="en-US" sz="2000" dirty="0" err="1">
                <a:latin typeface="Calibri" charset="0"/>
              </a:rPr>
              <a:t>E.g</a:t>
            </a:r>
            <a:r>
              <a:rPr lang="en-US" sz="2000" dirty="0">
                <a:latin typeface="Calibri" charset="0"/>
              </a:rPr>
              <a:t> graph structures</a:t>
            </a:r>
          </a:p>
          <a:p>
            <a:pPr lvl="2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Map data, social networks data, the web link structure </a:t>
            </a:r>
            <a:r>
              <a:rPr lang="en-US" sz="2000" dirty="0" err="1">
                <a:latin typeface="Calibri" charset="0"/>
              </a:rPr>
              <a:t>etc</a:t>
            </a:r>
            <a:endParaRPr lang="en-US" sz="2000" dirty="0">
              <a:latin typeface="Calibri" charset="0"/>
            </a:endParaRP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Can convert to tabular forms for storage, but may not be optimal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Queries often reason about graph structure</a:t>
            </a:r>
          </a:p>
          <a:p>
            <a:pPr lvl="2">
              <a:spcAft>
                <a:spcPts val="600"/>
              </a:spcAft>
            </a:pPr>
            <a:r>
              <a:rPr lang="en-US" sz="2000" i="1" dirty="0">
                <a:latin typeface="Calibri" charset="0"/>
              </a:rPr>
              <a:t>Find my “</a:t>
            </a:r>
            <a:r>
              <a:rPr lang="en-US" sz="2000" i="1" dirty="0" err="1">
                <a:latin typeface="Calibri" charset="0"/>
              </a:rPr>
              <a:t>Erdos</a:t>
            </a:r>
            <a:r>
              <a:rPr lang="en-US" sz="2000" i="1" dirty="0">
                <a:latin typeface="Calibri" charset="0"/>
              </a:rPr>
              <a:t> number”</a:t>
            </a:r>
          </a:p>
          <a:p>
            <a:pPr lvl="2">
              <a:spcAft>
                <a:spcPts val="600"/>
              </a:spcAft>
            </a:pPr>
            <a:r>
              <a:rPr lang="en-US" sz="2000" i="1" dirty="0">
                <a:latin typeface="Calibri" charset="0"/>
              </a:rPr>
              <a:t>Suggest friends based on current friends</a:t>
            </a:r>
          </a:p>
          <a:p>
            <a:pPr lvl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Growing importance in recent years in a variety of domains: Biological, social networks, web…</a:t>
            </a:r>
          </a:p>
          <a:p>
            <a:pPr lvl="2"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  <a:p>
            <a:pPr lvl="2"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</p:txBody>
      </p:sp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Structured </a:t>
            </a:r>
            <a:r>
              <a:rPr lang="en-US" dirty="0" err="1"/>
              <a:t>vs</a:t>
            </a:r>
            <a:r>
              <a:rPr lang="en-US" dirty="0"/>
              <a:t> Unstructured Data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91200" y="1295400"/>
            <a:ext cx="3352800" cy="402336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866330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/>
          <p:cNvSpPr>
            <a:spLocks noGrp="1" noChangeArrowheads="1"/>
          </p:cNvSpPr>
          <p:nvPr>
            <p:ph idx="1"/>
          </p:nvPr>
        </p:nvSpPr>
        <p:spPr>
          <a:xfrm>
            <a:off x="76200" y="1066800"/>
            <a:ext cx="6705600" cy="5105400"/>
          </a:xfrm>
        </p:spPr>
        <p:txBody>
          <a:bodyPr/>
          <a:lstStyle/>
          <a:p>
            <a:r>
              <a:rPr lang="en-US" sz="2000" dirty="0">
                <a:latin typeface="Calibri" charset="0"/>
              </a:rPr>
              <a:t>Increasing amount of data in a </a:t>
            </a:r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semi-structured format</a:t>
            </a:r>
          </a:p>
          <a:p>
            <a:pPr lvl="1"/>
            <a:r>
              <a:rPr lang="en-US" sz="1800" dirty="0">
                <a:latin typeface="Calibri" charset="0"/>
              </a:rPr>
              <a:t>XML – Self-describing tags (HTML ?)</a:t>
            </a:r>
          </a:p>
          <a:p>
            <a:pPr lvl="1"/>
            <a:r>
              <a:rPr lang="en-US" sz="1800" dirty="0">
                <a:latin typeface="Calibri" charset="0"/>
              </a:rPr>
              <a:t>Complicates a lot of things</a:t>
            </a:r>
          </a:p>
          <a:p>
            <a:pPr lvl="1"/>
            <a:r>
              <a:rPr lang="en-US" sz="1800" dirty="0">
                <a:latin typeface="Calibri" charset="0"/>
              </a:rPr>
              <a:t>We will discuss this toward the end</a:t>
            </a:r>
          </a:p>
          <a:p>
            <a:pPr lvl="1"/>
            <a:endParaRPr lang="en-US" sz="1800" dirty="0">
              <a:latin typeface="Calibri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latin typeface="Calibri" charset="0"/>
              </a:rPr>
              <a:t>A huge amount of data is unfortunately </a:t>
            </a:r>
            <a:r>
              <a:rPr lang="en-US" sz="2000" dirty="0">
                <a:solidFill>
                  <a:srgbClr val="FF0000"/>
                </a:solidFill>
                <a:latin typeface="Calibri" charset="0"/>
              </a:rPr>
              <a:t>unstructured</a:t>
            </a:r>
          </a:p>
          <a:p>
            <a:pPr lvl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Books, WWW </a:t>
            </a:r>
          </a:p>
          <a:p>
            <a:pPr lvl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Amenable to pretty much only text search… so far</a:t>
            </a:r>
          </a:p>
          <a:p>
            <a:pPr lvl="2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Information </a:t>
            </a:r>
            <a:r>
              <a:rPr lang="en-US" sz="1800" dirty="0" err="1">
                <a:latin typeface="Calibri" charset="0"/>
              </a:rPr>
              <a:t>Retreival</a:t>
            </a:r>
            <a:r>
              <a:rPr lang="en-US" sz="1800" dirty="0">
                <a:latin typeface="Calibri" charset="0"/>
              </a:rPr>
              <a:t> research deals with this topic</a:t>
            </a:r>
          </a:p>
          <a:p>
            <a:pPr lvl="1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What about Google search ?</a:t>
            </a:r>
          </a:p>
          <a:p>
            <a:pPr lvl="2">
              <a:spcAft>
                <a:spcPts val="0"/>
              </a:spcAft>
            </a:pPr>
            <a:r>
              <a:rPr lang="en-US" sz="1800" dirty="0">
                <a:latin typeface="Calibri" charset="0"/>
              </a:rPr>
              <a:t>Google search is mainly successful because it uses the structure (in its original incarnation)</a:t>
            </a:r>
          </a:p>
          <a:p>
            <a:pPr lvl="2">
              <a:spcAft>
                <a:spcPts val="0"/>
              </a:spcAft>
            </a:pPr>
            <a:endParaRPr lang="en-US" sz="1800" dirty="0">
              <a:latin typeface="Calibri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latin typeface="Calibri" charset="0"/>
              </a:rPr>
              <a:t>Video ? Music ?</a:t>
            </a:r>
          </a:p>
          <a:p>
            <a:pPr lvl="1">
              <a:spcAft>
                <a:spcPts val="0"/>
              </a:spcAft>
            </a:pPr>
            <a:r>
              <a:rPr lang="en-US" sz="1600" dirty="0">
                <a:latin typeface="Calibri" charset="0"/>
              </a:rPr>
              <a:t>Can represent in DBMS’s, but can’t really operate on them</a:t>
            </a:r>
          </a:p>
          <a:p>
            <a:pPr lvl="1"/>
            <a:endParaRPr lang="en-US" sz="1800" dirty="0">
              <a:latin typeface="Calibri" charset="0"/>
            </a:endParaRPr>
          </a:p>
          <a:p>
            <a:pPr lvl="2"/>
            <a:endParaRPr lang="en-US" sz="1800" dirty="0">
              <a:latin typeface="Calibri" charset="0"/>
            </a:endParaRPr>
          </a:p>
        </p:txBody>
      </p:sp>
      <p:sp>
        <p:nvSpPr>
          <p:cNvPr id="419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Structured </a:t>
            </a:r>
            <a:r>
              <a:rPr lang="en-US" dirty="0" err="1"/>
              <a:t>vs</a:t>
            </a:r>
            <a:r>
              <a:rPr lang="en-US" dirty="0"/>
              <a:t> Unstructured Data</a:t>
            </a:r>
          </a:p>
        </p:txBody>
      </p:sp>
      <p:pic>
        <p:nvPicPr>
          <p:cNvPr id="34820" name="Picture 3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7000" y="1066800"/>
            <a:ext cx="2438400" cy="196263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4038600"/>
            <a:ext cx="2511552" cy="20254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29200" y="6096000"/>
            <a:ext cx="41148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200" baseline="0"/>
              <a:t>circle size == page importance == </a:t>
            </a:r>
            <a:r>
              <a:rPr lang="en-US" sz="1200" b="1" baseline="0">
                <a:solidFill>
                  <a:srgbClr val="FF0000"/>
                </a:solidFill>
              </a:rPr>
              <a:t>pagerank </a:t>
            </a:r>
          </a:p>
          <a:p>
            <a:r>
              <a:rPr lang="en-US" sz="1200" baseline="0"/>
              <a:t>more incoming links </a:t>
            </a:r>
            <a:r>
              <a:rPr lang="en-US" sz="1200" baseline="0">
                <a:sym typeface="Wingdings"/>
              </a:rPr>
              <a:t> higher pagerank</a:t>
            </a:r>
          </a:p>
          <a:p>
            <a:r>
              <a:rPr lang="en-US" sz="1200" baseline="0">
                <a:sym typeface="Wingdings"/>
              </a:rPr>
              <a:t>incoming links from important pages  higher pagerank</a:t>
            </a:r>
            <a:endParaRPr lang="en-US" sz="1200" baseline="0"/>
          </a:p>
        </p:txBody>
      </p:sp>
    </p:spTree>
    <p:extLst>
      <p:ext uri="{BB962C8B-B14F-4D97-AF65-F5344CB8AC3E}">
        <p14:creationId xmlns:p14="http://schemas.microsoft.com/office/powerpoint/2010/main" val="228766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Calibri" charset="0"/>
              </a:rPr>
              <a:t>Massively successful for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highly structured data</a:t>
            </a:r>
          </a:p>
          <a:p>
            <a:pPr lvl="1"/>
            <a:r>
              <a:rPr lang="en-US" sz="2400" dirty="0">
                <a:latin typeface="Calibri" charset="0"/>
              </a:rPr>
              <a:t>Why ? Structure in the data (if any) can be exploited for ease of use and efficiency</a:t>
            </a:r>
          </a:p>
          <a:p>
            <a:pPr lvl="2"/>
            <a:endParaRPr lang="en-US" sz="2200" dirty="0">
              <a:latin typeface="Calibri" charset="0"/>
            </a:endParaRPr>
          </a:p>
          <a:p>
            <a:pPr lvl="1"/>
            <a:r>
              <a:rPr lang="en-US" sz="2400" dirty="0">
                <a:latin typeface="Calibri" charset="0"/>
              </a:rPr>
              <a:t>How ?	</a:t>
            </a:r>
          </a:p>
          <a:p>
            <a:pPr lvl="3"/>
            <a:endParaRPr lang="en-US" sz="2000" dirty="0">
              <a:latin typeface="Calibri" charset="0"/>
            </a:endParaRPr>
          </a:p>
          <a:p>
            <a:pPr lvl="1"/>
            <a:r>
              <a:rPr lang="en-US" sz="2400" dirty="0">
                <a:latin typeface="Calibri" charset="0"/>
              </a:rPr>
              <a:t>Two Key Concepts:</a:t>
            </a:r>
          </a:p>
          <a:p>
            <a:pPr lvl="2"/>
            <a:r>
              <a:rPr lang="en-US" sz="2200" u="sng" dirty="0">
                <a:solidFill>
                  <a:srgbClr val="FF0000"/>
                </a:solidFill>
                <a:latin typeface="Calibri" charset="0"/>
              </a:rPr>
              <a:t>Data Modeling</a:t>
            </a:r>
            <a:r>
              <a:rPr lang="en-US" sz="2200" dirty="0">
                <a:latin typeface="Calibri" charset="0"/>
              </a:rPr>
              <a:t>: Allows reasoning about the data at a high level</a:t>
            </a:r>
          </a:p>
          <a:p>
            <a:pPr lvl="3"/>
            <a:r>
              <a:rPr lang="en-US" sz="2000" dirty="0">
                <a:latin typeface="Calibri" charset="0"/>
              </a:rPr>
              <a:t>e.g. “emails” have “sender”, “receiver”, “…”</a:t>
            </a:r>
          </a:p>
          <a:p>
            <a:pPr lvl="3"/>
            <a:r>
              <a:rPr lang="en-US" sz="2000" dirty="0">
                <a:latin typeface="Calibri" charset="0"/>
              </a:rPr>
              <a:t>Once we can describe the data, we can start “querying” it</a:t>
            </a:r>
          </a:p>
          <a:p>
            <a:pPr lvl="2"/>
            <a:r>
              <a:rPr lang="en-US" sz="2200" u="sng" dirty="0">
                <a:solidFill>
                  <a:srgbClr val="FF0000"/>
                </a:solidFill>
                <a:latin typeface="Calibri" charset="0"/>
              </a:rPr>
              <a:t>Data Abstraction/Independence:</a:t>
            </a:r>
          </a:p>
          <a:p>
            <a:pPr lvl="3"/>
            <a:r>
              <a:rPr lang="en-US" sz="2000" dirty="0">
                <a:latin typeface="Calibri" charset="0"/>
              </a:rPr>
              <a:t>Layer the system so that the users/applications are insulated from the low-level details</a:t>
            </a:r>
          </a:p>
        </p:txBody>
      </p:sp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Database Management Systems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>
          <a:xfrm>
            <a:off x="0" y="1066800"/>
            <a:ext cx="89154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Data modeling</a:t>
            </a:r>
          </a:p>
          <a:p>
            <a:pPr lvl="1"/>
            <a:r>
              <a:rPr lang="en-US" sz="2000" b="1" dirty="0">
                <a:solidFill>
                  <a:srgbClr val="FF0000"/>
                </a:solidFill>
                <a:latin typeface="Calibri" charset="0"/>
              </a:rPr>
              <a:t>Data model</a:t>
            </a:r>
            <a:r>
              <a:rPr lang="en-US" sz="2000" dirty="0">
                <a:latin typeface="Calibri" charset="0"/>
              </a:rPr>
              <a:t>: A collection of concepts that describes how data is represented and accessed</a:t>
            </a:r>
          </a:p>
          <a:p>
            <a:pPr lvl="1"/>
            <a:r>
              <a:rPr lang="en-US" sz="2000" b="1" dirty="0">
                <a:solidFill>
                  <a:srgbClr val="FF0000"/>
                </a:solidFill>
                <a:latin typeface="Calibri" charset="0"/>
              </a:rPr>
              <a:t>Schema:</a:t>
            </a:r>
            <a:r>
              <a:rPr lang="en-US" sz="2000" dirty="0">
                <a:latin typeface="Calibri" charset="0"/>
              </a:rPr>
              <a:t> A description of a specific collection of data, using a given data model</a:t>
            </a:r>
          </a:p>
          <a:p>
            <a:pPr lvl="3"/>
            <a:endParaRPr lang="en-US" sz="2000" dirty="0">
              <a:latin typeface="Calibri" charset="0"/>
            </a:endParaRPr>
          </a:p>
          <a:p>
            <a:pPr lvl="1"/>
            <a:r>
              <a:rPr lang="en-US" sz="2000" dirty="0">
                <a:latin typeface="Calibri" charset="0"/>
              </a:rPr>
              <a:t>Some examples of data models that we will see</a:t>
            </a:r>
          </a:p>
          <a:p>
            <a:pPr lvl="2"/>
            <a:r>
              <a:rPr lang="en-US" sz="2000" dirty="0">
                <a:latin typeface="Calibri" charset="0"/>
              </a:rPr>
              <a:t>Relational, </a:t>
            </a:r>
            <a:r>
              <a:rPr lang="en-US" sz="2000" dirty="0">
                <a:latin typeface="Calibri" charset="0"/>
                <a:sym typeface="Wingdings"/>
              </a:rPr>
              <a:t>Entity-relationship model, XML, JSON…</a:t>
            </a:r>
          </a:p>
          <a:p>
            <a:pPr lvl="2"/>
            <a:r>
              <a:rPr lang="en-US" sz="2000" dirty="0">
                <a:latin typeface="Calibri" charset="0"/>
                <a:sym typeface="Wingdings"/>
              </a:rPr>
              <a:t>Object-oriented, object-relational, semantic data model, RDF…</a:t>
            </a:r>
          </a:p>
          <a:p>
            <a:pPr lvl="4"/>
            <a:endParaRPr lang="en-US" dirty="0">
              <a:latin typeface="Calibri" charset="0"/>
              <a:sym typeface="Wingdings"/>
            </a:endParaRPr>
          </a:p>
          <a:p>
            <a:pPr lvl="1"/>
            <a:r>
              <a:rPr lang="en-US" sz="2000" dirty="0">
                <a:latin typeface="Calibri" charset="0"/>
                <a:sym typeface="Wingdings"/>
              </a:rPr>
              <a:t>Why so many models ?</a:t>
            </a:r>
          </a:p>
          <a:p>
            <a:pPr lvl="2"/>
            <a:r>
              <a:rPr lang="en-US" sz="1800" dirty="0">
                <a:latin typeface="Calibri" charset="0"/>
                <a:sym typeface="Wingdings"/>
              </a:rPr>
              <a:t>Tension between descriptive power and ease of use/efficiency</a:t>
            </a:r>
          </a:p>
          <a:p>
            <a:pPr lvl="2"/>
            <a:r>
              <a:rPr lang="en-US" sz="1800" dirty="0">
                <a:latin typeface="Calibri" charset="0"/>
                <a:sym typeface="Wingdings"/>
              </a:rPr>
              <a:t>More powerful models  more data can be represented</a:t>
            </a:r>
          </a:p>
          <a:p>
            <a:pPr lvl="2"/>
            <a:r>
              <a:rPr lang="en-US" sz="1800" dirty="0">
                <a:latin typeface="Calibri" charset="0"/>
                <a:sym typeface="Wingdings"/>
              </a:rPr>
              <a:t>More powerful models  harder to use, to query, and less efficient</a:t>
            </a:r>
            <a:endParaRPr lang="en-US" sz="1800" dirty="0">
              <a:latin typeface="Calibri" charset="0"/>
            </a:endParaRPr>
          </a:p>
          <a:p>
            <a:pPr lvl="2">
              <a:buNone/>
            </a:pPr>
            <a:endParaRPr lang="en-US" sz="2400" dirty="0">
              <a:latin typeface="Calibri" charset="0"/>
            </a:endParaRPr>
          </a:p>
        </p:txBody>
      </p:sp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Modeling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884238"/>
            <a:ext cx="8458200" cy="5440362"/>
          </a:xfrm>
        </p:spPr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COVID Specific Notes</a:t>
            </a:r>
          </a:p>
          <a:p>
            <a:pPr lvl="1" eaLnBrk="1" hangingPunct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You should let me know of any excused absences due to COVID</a:t>
            </a:r>
          </a:p>
          <a:p>
            <a:pPr lvl="2" eaLnBrk="1" hangingPunct="1">
              <a:spcAft>
                <a:spcPts val="600"/>
              </a:spcAft>
            </a:pPr>
            <a:r>
              <a:rPr lang="en-US" sz="1600" dirty="0">
                <a:latin typeface="Calibri" charset="0"/>
              </a:rPr>
              <a:t>We have built in enough flexibility to handle any excused absences without extra accommodations</a:t>
            </a:r>
          </a:p>
          <a:p>
            <a:pPr lvl="2" eaLnBrk="1" hangingPunct="1">
              <a:spcAft>
                <a:spcPts val="600"/>
              </a:spcAft>
            </a:pPr>
            <a:r>
              <a:rPr lang="en-US" sz="1600" dirty="0">
                <a:latin typeface="Calibri" charset="0"/>
              </a:rPr>
              <a:t>Any additional accommodations MAY NOT be made</a:t>
            </a:r>
          </a:p>
          <a:p>
            <a:pPr lvl="1" eaLnBrk="1" hangingPunct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If you are not registered for the class (or aren’t on a waitlist), you cannot be here</a:t>
            </a:r>
          </a:p>
          <a:p>
            <a:pPr lvl="1" eaLnBrk="1" hangingPunct="1"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Will record videos but may not be as good</a:t>
            </a:r>
          </a:p>
          <a:p>
            <a:pPr lvl="2" eaLnBrk="1" hangingPunct="1">
              <a:spcAft>
                <a:spcPts val="600"/>
              </a:spcAft>
            </a:pPr>
            <a:r>
              <a:rPr lang="en-US" sz="1600" dirty="0">
                <a:latin typeface="Calibri" charset="0"/>
              </a:rPr>
              <a:t>Fall 2020 videos might be a better option</a:t>
            </a:r>
          </a:p>
        </p:txBody>
      </p:sp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Welcome to CMSC424: Database Design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46AA62-6B81-BF42-907A-9FA9E938D5EA}"/>
              </a:ext>
            </a:extLst>
          </p:cNvPr>
          <p:cNvSpPr txBox="1"/>
          <p:nvPr/>
        </p:nvSpPr>
        <p:spPr>
          <a:xfrm>
            <a:off x="4744065" y="6305490"/>
            <a:ext cx="4399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baseline="0" dirty="0">
                <a:solidFill>
                  <a:schemeClr val="accent2"/>
                </a:solidFill>
              </a:rPr>
              <a:t>No Laptops without permission !</a:t>
            </a:r>
          </a:p>
        </p:txBody>
      </p:sp>
    </p:spTree>
    <p:extLst>
      <p:ext uri="{BB962C8B-B14F-4D97-AF65-F5344CB8AC3E}">
        <p14:creationId xmlns:p14="http://schemas.microsoft.com/office/powerpoint/2010/main" val="162805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Probably </a:t>
            </a:r>
            <a:r>
              <a:rPr lang="en-US" i="1" u="sng" dirty="0">
                <a:latin typeface="Calibri" charset="0"/>
              </a:rPr>
              <a:t>the </a:t>
            </a:r>
            <a:r>
              <a:rPr lang="en-US" dirty="0">
                <a:latin typeface="Calibri" charset="0"/>
              </a:rPr>
              <a:t>most important purpose of a DBMS</a:t>
            </a:r>
          </a:p>
          <a:p>
            <a:pPr eaLnBrk="1" hangingPunct="1"/>
            <a:r>
              <a:rPr lang="en-US" dirty="0">
                <a:latin typeface="Calibri" charset="0"/>
              </a:rPr>
              <a:t>Goal: Hiding </a:t>
            </a:r>
            <a:r>
              <a:rPr lang="en-US" i="1" u="sng" dirty="0">
                <a:latin typeface="Calibri" charset="0"/>
              </a:rPr>
              <a:t>low-level details</a:t>
            </a:r>
            <a:r>
              <a:rPr lang="en-US" dirty="0">
                <a:latin typeface="Calibri" charset="0"/>
              </a:rPr>
              <a:t> from the users of the system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Alternatively: the principle that</a:t>
            </a:r>
          </a:p>
          <a:p>
            <a:pPr lvl="2" eaLnBrk="1" hangingPunct="1"/>
            <a:r>
              <a:rPr lang="en-US" i="1" dirty="0">
                <a:latin typeface="Calibri" charset="0"/>
              </a:rPr>
              <a:t>applications and users should be insulated from how data is structured and stored</a:t>
            </a:r>
          </a:p>
          <a:p>
            <a:pPr lvl="1" eaLnBrk="1" hangingPunct="1"/>
            <a:r>
              <a:rPr lang="en-US" dirty="0">
                <a:latin typeface="Calibri" charset="0"/>
              </a:rPr>
              <a:t>Also called </a:t>
            </a:r>
            <a:r>
              <a:rPr lang="en-US" i="1" u="sng" dirty="0">
                <a:latin typeface="Calibri" charset="0"/>
              </a:rPr>
              <a:t>data independence</a:t>
            </a:r>
            <a:endParaRPr lang="en-US" u="sng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Through use of </a:t>
            </a:r>
            <a:r>
              <a:rPr lang="en-US" i="1" dirty="0">
                <a:latin typeface="Calibri" charset="0"/>
              </a:rPr>
              <a:t>logical abstractions</a:t>
            </a:r>
            <a:endParaRPr lang="en-US" dirty="0">
              <a:latin typeface="Calibri" charset="0"/>
            </a:endParaRPr>
          </a:p>
        </p:txBody>
      </p: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578350" y="2819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654550" y="4648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873750" y="2209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873750" y="4038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130550" y="1066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82952" name="Text Box 13"/>
          <p:cNvSpPr txBox="1">
            <a:spLocks noChangeArrowheads="1"/>
          </p:cNvSpPr>
          <p:nvPr/>
        </p:nvSpPr>
        <p:spPr bwMode="auto">
          <a:xfrm>
            <a:off x="387350" y="4724400"/>
            <a:ext cx="3652838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How data is actually stored ?</a:t>
            </a:r>
          </a:p>
          <a:p>
            <a:pPr algn="l"/>
            <a:r>
              <a:rPr lang="en-US" baseline="0"/>
              <a:t>    e.g. are we using disks ? Which</a:t>
            </a:r>
          </a:p>
          <a:p>
            <a:pPr algn="l"/>
            <a:r>
              <a:rPr lang="en-US" baseline="0"/>
              <a:t>    file system ?</a:t>
            </a:r>
          </a:p>
        </p:txBody>
      </p: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387350" y="3124200"/>
            <a:ext cx="3894138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What data is stored ?</a:t>
            </a:r>
          </a:p>
          <a:p>
            <a:pPr algn="l"/>
            <a:r>
              <a:rPr lang="en-US" baseline="0"/>
              <a:t>    describe data properties such as </a:t>
            </a:r>
          </a:p>
          <a:p>
            <a:pPr algn="l"/>
            <a:r>
              <a:rPr lang="en-US" baseline="0"/>
              <a:t>    data semantics, data relationships</a:t>
            </a:r>
          </a:p>
        </p:txBody>
      </p:sp>
      <p:sp>
        <p:nvSpPr>
          <p:cNvPr id="488463" name="Text Box 15"/>
          <p:cNvSpPr txBox="1">
            <a:spLocks noChangeArrowheads="1"/>
          </p:cNvSpPr>
          <p:nvPr/>
        </p:nvSpPr>
        <p:spPr bwMode="auto">
          <a:xfrm>
            <a:off x="228600" y="1219200"/>
            <a:ext cx="2597150" cy="9159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baseline="0"/>
              <a:t>What data users and application programs  see ? </a:t>
            </a:r>
            <a:endParaRPr lang="en-US" baseline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419600" y="3200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495800" y="5029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715000" y="2590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715000" y="4419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971800" y="1447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0" y="2743200"/>
            <a:ext cx="3574982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Logical Data Independence</a:t>
            </a:r>
          </a:p>
          <a:p>
            <a:pPr algn="l"/>
            <a:r>
              <a:rPr lang="en-US" i="1" baseline="0"/>
              <a:t>Protection from logical changes</a:t>
            </a:r>
          </a:p>
          <a:p>
            <a:pPr algn="l"/>
            <a:r>
              <a:rPr lang="en-US" i="1" baseline="0"/>
              <a:t>to the schema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3352800" y="2667000"/>
            <a:ext cx="228600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Box 14"/>
          <p:cNvSpPr txBox="1">
            <a:spLocks noChangeArrowheads="1"/>
          </p:cNvSpPr>
          <p:nvPr/>
        </p:nvSpPr>
        <p:spPr bwMode="auto">
          <a:xfrm>
            <a:off x="0" y="4572000"/>
            <a:ext cx="3384640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Physical Data Independence</a:t>
            </a:r>
          </a:p>
          <a:p>
            <a:pPr algn="l"/>
            <a:r>
              <a:rPr lang="en-US" i="1" baseline="0"/>
              <a:t>Protection from changes to the</a:t>
            </a:r>
          </a:p>
          <a:p>
            <a:pPr algn="l"/>
            <a:r>
              <a:rPr lang="en-US" i="1" baseline="0"/>
              <a:t>physical structure of the data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352800" y="4495800"/>
            <a:ext cx="228600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Data Abstractions: Example</a:t>
            </a:r>
          </a:p>
        </p:txBody>
      </p:sp>
      <p:sp>
        <p:nvSpPr>
          <p:cNvPr id="488451" name="Rectangle 3"/>
          <p:cNvSpPr>
            <a:spLocks noChangeArrowheads="1"/>
          </p:cNvSpPr>
          <p:nvPr/>
        </p:nvSpPr>
        <p:spPr bwMode="auto">
          <a:xfrm>
            <a:off x="4419600" y="32004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Logical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4495800" y="5029200"/>
            <a:ext cx="2514600" cy="1219200"/>
          </a:xfrm>
          <a:prstGeom prst="rect">
            <a:avLst/>
          </a:prstGeom>
          <a:noFill/>
          <a:ln w="38100">
            <a:solidFill>
              <a:srgbClr val="0099FF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1" baseline="0">
                <a:solidFill>
                  <a:srgbClr val="FF0000"/>
                </a:solidFill>
              </a:rPr>
              <a:t>Physical </a:t>
            </a:r>
          </a:p>
          <a:p>
            <a:pPr algn="ctr"/>
            <a:r>
              <a:rPr lang="en-US" sz="2000" b="1" baseline="0">
                <a:solidFill>
                  <a:srgbClr val="FF0000"/>
                </a:solidFill>
              </a:rPr>
              <a:t>Level</a:t>
            </a:r>
          </a:p>
        </p:txBody>
      </p:sp>
      <p:sp>
        <p:nvSpPr>
          <p:cNvPr id="488453" name="Line 5"/>
          <p:cNvSpPr>
            <a:spLocks noChangeShapeType="1"/>
          </p:cNvSpPr>
          <p:nvPr/>
        </p:nvSpPr>
        <p:spPr bwMode="auto">
          <a:xfrm>
            <a:off x="5715000" y="25908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454" name="Line 6"/>
          <p:cNvSpPr>
            <a:spLocks noChangeShapeType="1"/>
          </p:cNvSpPr>
          <p:nvPr/>
        </p:nvSpPr>
        <p:spPr bwMode="auto">
          <a:xfrm>
            <a:off x="5715000" y="4419600"/>
            <a:ext cx="0" cy="60960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971800" y="1447800"/>
            <a:ext cx="5638800" cy="1143000"/>
            <a:chOff x="1632" y="864"/>
            <a:chExt cx="3888" cy="960"/>
          </a:xfrm>
        </p:grpSpPr>
        <p:sp>
          <p:nvSpPr>
            <p:cNvPr id="82955" name="Rectangle 8"/>
            <p:cNvSpPr>
              <a:spLocks noChangeArrowheads="1"/>
            </p:cNvSpPr>
            <p:nvPr/>
          </p:nvSpPr>
          <p:spPr bwMode="auto">
            <a:xfrm>
              <a:off x="1632" y="864"/>
              <a:ext cx="3888" cy="960"/>
            </a:xfrm>
            <a:prstGeom prst="rect">
              <a:avLst/>
            </a:prstGeom>
            <a:noFill/>
            <a:ln w="38100">
              <a:solidFill>
                <a:srgbClr val="0099FF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baseline="0">
                  <a:solidFill>
                    <a:srgbClr val="FF0000"/>
                  </a:solidFill>
                </a:rPr>
                <a:t>View Level</a:t>
              </a:r>
            </a:p>
          </p:txBody>
        </p:sp>
        <p:sp>
          <p:nvSpPr>
            <p:cNvPr id="82956" name="Rectangle 9"/>
            <p:cNvSpPr>
              <a:spLocks noChangeArrowheads="1"/>
            </p:cNvSpPr>
            <p:nvPr/>
          </p:nvSpPr>
          <p:spPr bwMode="auto">
            <a:xfrm>
              <a:off x="1872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1</a:t>
              </a:r>
            </a:p>
          </p:txBody>
        </p:sp>
        <p:sp>
          <p:nvSpPr>
            <p:cNvPr id="82957" name="Rectangle 10"/>
            <p:cNvSpPr>
              <a:spLocks noChangeArrowheads="1"/>
            </p:cNvSpPr>
            <p:nvPr/>
          </p:nvSpPr>
          <p:spPr bwMode="auto">
            <a:xfrm>
              <a:off x="2880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2</a:t>
              </a:r>
            </a:p>
          </p:txBody>
        </p:sp>
        <p:sp>
          <p:nvSpPr>
            <p:cNvPr id="82958" name="Rectangle 11"/>
            <p:cNvSpPr>
              <a:spLocks noChangeArrowheads="1"/>
            </p:cNvSpPr>
            <p:nvPr/>
          </p:nvSpPr>
          <p:spPr bwMode="auto">
            <a:xfrm>
              <a:off x="4608" y="1200"/>
              <a:ext cx="720" cy="480"/>
            </a:xfrm>
            <a:prstGeom prst="rect">
              <a:avLst/>
            </a:prstGeom>
            <a:noFill/>
            <a:ln w="38100">
              <a:solidFill>
                <a:srgbClr val="33CCFF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baseline="0"/>
                <a:t>View n</a:t>
              </a:r>
            </a:p>
          </p:txBody>
        </p:sp>
        <p:sp>
          <p:nvSpPr>
            <p:cNvPr id="82959" name="Text Box 12"/>
            <p:cNvSpPr txBox="1">
              <a:spLocks noChangeArrowheads="1"/>
            </p:cNvSpPr>
            <p:nvPr/>
          </p:nvSpPr>
          <p:spPr bwMode="auto">
            <a:xfrm>
              <a:off x="3888" y="1056"/>
              <a:ext cx="432" cy="69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4800" baseline="0"/>
                <a:t>…</a:t>
              </a:r>
            </a:p>
          </p:txBody>
        </p:sp>
      </p:grpSp>
      <p:sp>
        <p:nvSpPr>
          <p:cNvPr id="488462" name="Text Box 14"/>
          <p:cNvSpPr txBox="1">
            <a:spLocks noChangeArrowheads="1"/>
          </p:cNvSpPr>
          <p:nvPr/>
        </p:nvSpPr>
        <p:spPr bwMode="auto">
          <a:xfrm>
            <a:off x="0" y="3048000"/>
            <a:ext cx="3318001" cy="1200329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Logical Schema</a:t>
            </a:r>
          </a:p>
          <a:p>
            <a:pPr algn="l"/>
            <a:r>
              <a:rPr lang="en-US" i="1" baseline="0"/>
              <a:t>students(sid, name, major, …)</a:t>
            </a:r>
          </a:p>
          <a:p>
            <a:pPr algn="l"/>
            <a:r>
              <a:rPr lang="en-US" i="1" baseline="0"/>
              <a:t>courses(cid, name, …)</a:t>
            </a:r>
          </a:p>
          <a:p>
            <a:pPr algn="l"/>
            <a:r>
              <a:rPr lang="en-US" i="1" baseline="0"/>
              <a:t>enrolled(sid, cid, …)</a:t>
            </a:r>
          </a:p>
        </p:txBody>
      </p:sp>
      <p:sp>
        <p:nvSpPr>
          <p:cNvPr id="488463" name="Text Box 15"/>
          <p:cNvSpPr txBox="1">
            <a:spLocks noChangeArrowheads="1"/>
          </p:cNvSpPr>
          <p:nvPr/>
        </p:nvSpPr>
        <p:spPr bwMode="auto">
          <a:xfrm>
            <a:off x="0" y="1066800"/>
            <a:ext cx="3048000" cy="646331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A View Schema</a:t>
            </a:r>
          </a:p>
          <a:p>
            <a:pPr algn="l"/>
            <a:r>
              <a:rPr lang="en-US" i="1" baseline="0"/>
              <a:t>course_info(#registered,…)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0" y="5029200"/>
            <a:ext cx="5029200" cy="923330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baseline="0"/>
              <a:t>Physical Schema</a:t>
            </a:r>
          </a:p>
          <a:p>
            <a:pPr algn="l"/>
            <a:r>
              <a:rPr lang="en-US" i="1" baseline="0"/>
              <a:t>all students in one file ordered by sid</a:t>
            </a:r>
          </a:p>
          <a:p>
            <a:pPr algn="l"/>
            <a:r>
              <a:rPr lang="en-US" i="1" baseline="0"/>
              <a:t>courses split into multiple files by colleges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914400"/>
            <a:ext cx="83058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257300" y="3091434"/>
            <a:ext cx="6705600" cy="675132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aseline="0" dirty="0">
                <a:latin typeface="Calibri" panose="020F0502020204030204" pitchFamily="34" charset="0"/>
                <a:cs typeface="Calibri" panose="020F0502020204030204" pitchFamily="34" charset="0"/>
              </a:rPr>
              <a:t>DBMS Architectures; Industry Outlook</a:t>
            </a:r>
          </a:p>
        </p:txBody>
      </p:sp>
    </p:spTree>
    <p:extLst>
      <p:ext uri="{BB962C8B-B14F-4D97-AF65-F5344CB8AC3E}">
        <p14:creationId xmlns:p14="http://schemas.microsoft.com/office/powerpoint/2010/main" val="397010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763000" cy="5105400"/>
          </a:xfrm>
        </p:spPr>
        <p:txBody>
          <a:bodyPr/>
          <a:lstStyle/>
          <a:p>
            <a:r>
              <a:rPr lang="en-US" dirty="0"/>
              <a:t>Book Chapters (6</a:t>
            </a:r>
            <a:r>
              <a:rPr lang="en-US" baseline="30000" dirty="0"/>
              <a:t>th</a:t>
            </a:r>
            <a:r>
              <a:rPr lang="en-US" dirty="0"/>
              <a:t> Edition)</a:t>
            </a:r>
          </a:p>
          <a:p>
            <a:pPr lvl="1"/>
            <a:r>
              <a:rPr lang="en-US" dirty="0">
                <a:latin typeface="Calibri" charset="0"/>
              </a:rPr>
              <a:t>1.4, 1.9 (to some extent)</a:t>
            </a:r>
          </a:p>
          <a:p>
            <a:pPr lvl="1"/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Key Topics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Data Definition and Data Manipulation Languages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Typical Database Architecture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Calibri" charset="0"/>
              </a:rPr>
              <a:t>Current Industry Outlook</a:t>
            </a:r>
          </a:p>
        </p:txBody>
      </p:sp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16115899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715000"/>
          </a:xfrm>
        </p:spPr>
        <p:txBody>
          <a:bodyPr/>
          <a:lstStyle/>
          <a:p>
            <a:r>
              <a:rPr lang="en-US" sz="2000" dirty="0"/>
              <a:t>A DBMS is a software system designed to store, manage,	 facilitate access to databases</a:t>
            </a:r>
          </a:p>
          <a:p>
            <a:pPr lvl="1"/>
            <a:r>
              <a:rPr lang="en-US" sz="1800" dirty="0"/>
              <a:t>Typically uses a specific </a:t>
            </a:r>
            <a:r>
              <a:rPr lang="en-US" sz="1800" i="1" u="sng" dirty="0"/>
              <a:t>data model</a:t>
            </a:r>
            <a:r>
              <a:rPr lang="en-US" sz="1800" i="1" dirty="0"/>
              <a:t>, </a:t>
            </a:r>
            <a:r>
              <a:rPr lang="en-US" sz="1800" dirty="0"/>
              <a:t>and </a:t>
            </a:r>
          </a:p>
          <a:p>
            <a:pPr lvl="1"/>
            <a:r>
              <a:rPr lang="en-US" sz="1800" dirty="0"/>
              <a:t>Supports some level of </a:t>
            </a:r>
            <a:r>
              <a:rPr lang="en-US" sz="1800" i="1" u="sng" dirty="0"/>
              <a:t>physical and logical data independence</a:t>
            </a:r>
          </a:p>
          <a:p>
            <a:pPr marL="630238" lvl="2" indent="0">
              <a:buNone/>
            </a:pPr>
            <a:endParaRPr lang="en-US" sz="1600" dirty="0"/>
          </a:p>
          <a:p>
            <a:r>
              <a:rPr lang="en-US" sz="2000" dirty="0"/>
              <a:t>Provides:</a:t>
            </a:r>
          </a:p>
          <a:p>
            <a:pPr lvl="1"/>
            <a:r>
              <a:rPr lang="en-US" sz="1800" dirty="0"/>
              <a:t>Data Definition Language (DDL)</a:t>
            </a:r>
          </a:p>
          <a:p>
            <a:pPr lvl="2"/>
            <a:r>
              <a:rPr lang="en-US" sz="1600" dirty="0"/>
              <a:t>For defining and modifying the schemas</a:t>
            </a:r>
          </a:p>
          <a:p>
            <a:pPr lvl="1"/>
            <a:r>
              <a:rPr lang="en-US" sz="1800" dirty="0"/>
              <a:t>Data Manipulation Language (DML)</a:t>
            </a:r>
          </a:p>
          <a:p>
            <a:pPr lvl="2"/>
            <a:r>
              <a:rPr lang="en-US" sz="1600" dirty="0"/>
              <a:t>For retrieving, modifying, analyzing the data itself</a:t>
            </a:r>
          </a:p>
          <a:p>
            <a:pPr lvl="1"/>
            <a:r>
              <a:rPr lang="en-US" sz="1800" dirty="0"/>
              <a:t>Guarantees about correctness in presence of failures and concurrency, data semantics etc.</a:t>
            </a:r>
          </a:p>
          <a:p>
            <a:pPr lvl="2"/>
            <a:endParaRPr lang="en-US" sz="1600" dirty="0"/>
          </a:p>
          <a:p>
            <a:r>
              <a:rPr lang="en-US" sz="2000" dirty="0"/>
              <a:t>Common use patterns</a:t>
            </a:r>
          </a:p>
          <a:p>
            <a:pPr lvl="1"/>
            <a:r>
              <a:rPr lang="en-US" sz="1800" dirty="0"/>
              <a:t>Handling transactions (e.g. ATM Transactions, flight reservations)</a:t>
            </a:r>
          </a:p>
          <a:p>
            <a:pPr lvl="1"/>
            <a:r>
              <a:rPr lang="en-US" sz="1800" dirty="0"/>
              <a:t>Archival (storing historical data)</a:t>
            </a:r>
          </a:p>
          <a:p>
            <a:pPr lvl="1"/>
            <a:r>
              <a:rPr lang="en-US" sz="1800" dirty="0"/>
              <a:t>Analytics (e.g. identifying trends, </a:t>
            </a:r>
            <a:r>
              <a:rPr lang="en-US" sz="1800" b="1" dirty="0"/>
              <a:t>Data Mining</a:t>
            </a:r>
            <a:r>
              <a:rPr lang="en-US" sz="1800" dirty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en-US" u="sng" dirty="0"/>
              <a:t>System</a:t>
            </a:r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715000"/>
          </a:xfrm>
        </p:spPr>
        <p:txBody>
          <a:bodyPr/>
          <a:lstStyle/>
          <a:p>
            <a:r>
              <a:rPr lang="en-US" sz="2400" b="1" dirty="0">
                <a:solidFill>
                  <a:srgbClr val="FF0000"/>
                </a:solidFill>
              </a:rPr>
              <a:t>SQL</a:t>
            </a:r>
            <a:r>
              <a:rPr lang="en-US" sz="2400" dirty="0"/>
              <a:t> (sequel): Structured Query Language</a:t>
            </a:r>
          </a:p>
          <a:p>
            <a:pPr lvl="3"/>
            <a:endParaRPr lang="en-US" sz="1600" dirty="0"/>
          </a:p>
          <a:p>
            <a:r>
              <a:rPr lang="en-US" sz="2400" b="1" dirty="0">
                <a:solidFill>
                  <a:srgbClr val="FF0000"/>
                </a:solidFill>
              </a:rPr>
              <a:t>Data definition (DDL)</a:t>
            </a:r>
          </a:p>
          <a:p>
            <a:pPr lvl="1"/>
            <a:r>
              <a:rPr lang="en-US" sz="2400" b="1" dirty="0"/>
              <a:t>create table</a:t>
            </a:r>
            <a:r>
              <a:rPr lang="en-US" sz="2400" dirty="0"/>
              <a:t> </a:t>
            </a:r>
            <a:r>
              <a:rPr lang="en-US" sz="2400" i="1" dirty="0"/>
              <a:t>instructor</a:t>
            </a:r>
            <a:r>
              <a:rPr lang="en-US" sz="2400" dirty="0"/>
              <a:t> (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ID</a:t>
            </a:r>
            <a:r>
              <a:rPr lang="en-US" sz="2400" dirty="0"/>
              <a:t>                </a:t>
            </a:r>
            <a:r>
              <a:rPr lang="en-US" sz="2400" b="1" dirty="0"/>
              <a:t>char</a:t>
            </a:r>
            <a:r>
              <a:rPr lang="en-US" sz="2400" dirty="0"/>
              <a:t>(5),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name           </a:t>
            </a:r>
            <a:r>
              <a:rPr lang="en-US" sz="2400" b="1" dirty="0" err="1"/>
              <a:t>varchar</a:t>
            </a:r>
            <a:r>
              <a:rPr lang="en-US" sz="2400" dirty="0"/>
              <a:t>(20)</a:t>
            </a:r>
            <a:r>
              <a:rPr lang="en-US" sz="2400" b="1" dirty="0"/>
              <a:t>,</a:t>
            </a:r>
            <a:br>
              <a:rPr lang="en-US" sz="2400" b="1" i="1" dirty="0"/>
            </a:br>
            <a:r>
              <a:rPr lang="en-US" sz="2400" b="1" i="1" dirty="0"/>
              <a:t>                             </a:t>
            </a:r>
            <a:r>
              <a:rPr lang="en-US" sz="2400" i="1" dirty="0" err="1"/>
              <a:t>dept_name</a:t>
            </a:r>
            <a:r>
              <a:rPr lang="en-US" sz="2400" i="1" dirty="0"/>
              <a:t>  </a:t>
            </a:r>
            <a:r>
              <a:rPr lang="en-US" sz="2400" b="1" dirty="0" err="1"/>
              <a:t>varchar</a:t>
            </a:r>
            <a:r>
              <a:rPr lang="en-US" sz="2400" dirty="0"/>
              <a:t>(20),</a:t>
            </a:r>
            <a:br>
              <a:rPr lang="en-US" sz="2400" dirty="0"/>
            </a:br>
            <a:r>
              <a:rPr lang="en-US" sz="2400" dirty="0"/>
              <a:t>                             </a:t>
            </a:r>
            <a:r>
              <a:rPr lang="en-US" sz="2400" i="1" dirty="0"/>
              <a:t>salary</a:t>
            </a:r>
            <a:r>
              <a:rPr lang="en-US" sz="2400" dirty="0"/>
              <a:t>           </a:t>
            </a:r>
            <a:r>
              <a:rPr lang="en-US" sz="2400" b="1" dirty="0"/>
              <a:t>numeric</a:t>
            </a:r>
            <a:r>
              <a:rPr lang="en-US" sz="2400" dirty="0"/>
              <a:t>(8,2))</a:t>
            </a:r>
          </a:p>
          <a:p>
            <a:pPr lvl="4"/>
            <a:endParaRPr lang="en-US" sz="2500" dirty="0"/>
          </a:p>
          <a:p>
            <a:r>
              <a:rPr lang="en-US" sz="2400" b="1" dirty="0">
                <a:solidFill>
                  <a:srgbClr val="FF0000"/>
                </a:solidFill>
              </a:rPr>
              <a:t>Data manipulation (DML)</a:t>
            </a:r>
          </a:p>
          <a:p>
            <a:pPr lvl="1"/>
            <a:r>
              <a:rPr lang="en-US" sz="2400" dirty="0"/>
              <a:t>Example: Find the name of the instructor with ID 22222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select	</a:t>
            </a:r>
            <a:r>
              <a:rPr lang="en-US" sz="2400" i="1" dirty="0"/>
              <a:t>name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from	</a:t>
            </a:r>
            <a:r>
              <a:rPr lang="en-US" sz="2400" i="1" dirty="0"/>
              <a:t>instructor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/>
              <a:t>where</a:t>
            </a:r>
            <a:r>
              <a:rPr lang="en-US" sz="2400" dirty="0"/>
              <a:t>	</a:t>
            </a:r>
            <a:r>
              <a:rPr lang="en-US" sz="2400" i="1" dirty="0" err="1"/>
              <a:t>instructor.ID</a:t>
            </a:r>
            <a:r>
              <a:rPr lang="en-US" sz="2400" i="1" dirty="0"/>
              <a:t> </a:t>
            </a:r>
            <a:r>
              <a:rPr lang="en-US" sz="2400" dirty="0"/>
              <a:t>= ‘22222’</a:t>
            </a:r>
          </a:p>
          <a:p>
            <a:pPr lvl="1"/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731838"/>
          </a:xfrm>
        </p:spPr>
        <p:txBody>
          <a:bodyPr>
            <a:normAutofit/>
          </a:bodyPr>
          <a:lstStyle/>
          <a:p>
            <a:r>
              <a:rPr lang="en-US" dirty="0"/>
              <a:t>Example: Relational DBMS and SQL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5791200" cy="5105400"/>
          </a:xfrm>
        </p:spPr>
        <p:txBody>
          <a:bodyPr/>
          <a:lstStyle/>
          <a:p>
            <a:r>
              <a:rPr lang="en-US" sz="1800" dirty="0"/>
              <a:t>All data was typically in hard disks or arrays of hard disks</a:t>
            </a:r>
          </a:p>
          <a:p>
            <a:r>
              <a:rPr lang="en-US" sz="1800" dirty="0"/>
              <a:t>RAM (Memory) was never enough</a:t>
            </a:r>
          </a:p>
          <a:p>
            <a:pPr lvl="1"/>
            <a:r>
              <a:rPr lang="en-US" sz="1600" dirty="0"/>
              <a:t>So always had to worry about what was in memory vs not</a:t>
            </a:r>
          </a:p>
          <a:p>
            <a:r>
              <a:rPr lang="en-US" sz="1800" dirty="0"/>
              <a:t>Almost no real “distributed” execution </a:t>
            </a:r>
          </a:p>
          <a:p>
            <a:pPr lvl="1"/>
            <a:r>
              <a:rPr lang="en-US" sz="1600" dirty="0"/>
              <a:t>Different from “parallel”, i.e., on co-located clusters of computers</a:t>
            </a:r>
          </a:p>
          <a:p>
            <a:r>
              <a:rPr lang="en-US" sz="1800" dirty="0"/>
              <a:t>Relatively well-understood use cases</a:t>
            </a:r>
          </a:p>
          <a:p>
            <a:pPr lvl="1"/>
            <a:r>
              <a:rPr lang="en-US" sz="1600" dirty="0"/>
              <a:t>Report generation</a:t>
            </a:r>
          </a:p>
          <a:p>
            <a:pPr lvl="1"/>
            <a:r>
              <a:rPr lang="en-US" sz="1600" dirty="0"/>
              <a:t>Interactive data analysis and exploration</a:t>
            </a:r>
          </a:p>
          <a:p>
            <a:pPr lvl="1"/>
            <a:r>
              <a:rPr lang="en-US" sz="1600" dirty="0"/>
              <a:t>Supporting transactions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Architecture: Pre-2000’s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984E19A8-874B-CA46-8E6F-3458D4EB6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300400"/>
            <a:ext cx="3151187" cy="4292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B8138D-1B47-6840-A8C4-A05300FFC890}"/>
              </a:ext>
            </a:extLst>
          </p:cNvPr>
          <p:cNvSpPr txBox="1"/>
          <p:nvPr/>
        </p:nvSpPr>
        <p:spPr>
          <a:xfrm>
            <a:off x="2971800" y="5828587"/>
            <a:ext cx="2095499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aseline="0" dirty="0"/>
              <a:t>From Chapter 20</a:t>
            </a:r>
          </a:p>
        </p:txBody>
      </p:sp>
    </p:spTree>
    <p:extLst>
      <p:ext uri="{BB962C8B-B14F-4D97-AF65-F5344CB8AC3E}">
        <p14:creationId xmlns:p14="http://schemas.microsoft.com/office/powerpoint/2010/main" val="37133417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7603"/>
            <a:ext cx="6629400" cy="138651"/>
          </a:xfrm>
        </p:spPr>
        <p:txBody>
          <a:bodyPr>
            <a:noAutofit/>
          </a:bodyPr>
          <a:lstStyle/>
          <a:p>
            <a:r>
              <a:rPr lang="en-US" sz="2800" dirty="0"/>
              <a:t>Traditional RDBMS Architecture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984E19A8-874B-CA46-8E6F-3458D4EB6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99" y="876300"/>
            <a:ext cx="3747886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F171D83-91B1-7844-9B20-074F5B826A82}"/>
              </a:ext>
            </a:extLst>
          </p:cNvPr>
          <p:cNvSpPr/>
          <p:nvPr/>
        </p:nvSpPr>
        <p:spPr>
          <a:xfrm>
            <a:off x="380999" y="723900"/>
            <a:ext cx="3733800" cy="655638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873A0E-470E-5C4C-A5FC-ACF66721ED4F}"/>
              </a:ext>
            </a:extLst>
          </p:cNvPr>
          <p:cNvSpPr/>
          <p:nvPr/>
        </p:nvSpPr>
        <p:spPr>
          <a:xfrm>
            <a:off x="380999" y="1627414"/>
            <a:ext cx="3733800" cy="655638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D19E7B5-EC05-704F-B98D-6213A41CB6DB}"/>
              </a:ext>
            </a:extLst>
          </p:cNvPr>
          <p:cNvSpPr/>
          <p:nvPr/>
        </p:nvSpPr>
        <p:spPr>
          <a:xfrm>
            <a:off x="413655" y="2354262"/>
            <a:ext cx="4005943" cy="2636838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B6215-2D18-334E-A707-108E04E60E09}"/>
              </a:ext>
            </a:extLst>
          </p:cNvPr>
          <p:cNvSpPr/>
          <p:nvPr/>
        </p:nvSpPr>
        <p:spPr>
          <a:xfrm>
            <a:off x="375556" y="5249862"/>
            <a:ext cx="4120243" cy="731838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3605C-3688-7443-ADEB-158CF90070F8}"/>
              </a:ext>
            </a:extLst>
          </p:cNvPr>
          <p:cNvSpPr txBox="1"/>
          <p:nvPr/>
        </p:nvSpPr>
        <p:spPr>
          <a:xfrm>
            <a:off x="4923544" y="183802"/>
            <a:ext cx="4190998" cy="1384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baseline="0" dirty="0"/>
              <a:t>Clients may be anywhere – e.g., ATMs, desktops, laptops, web apps etc.</a:t>
            </a:r>
          </a:p>
          <a:p>
            <a:endParaRPr lang="en-US" sz="1400" baseline="0" dirty="0"/>
          </a:p>
          <a:p>
            <a:r>
              <a:rPr lang="en-US" sz="1400" baseline="0" dirty="0"/>
              <a:t>Talk to the database using standard protocols like JDBC/ODBC, SOAP, or REST (today), or proprietary protocols</a:t>
            </a:r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DA4DCFF6-4970-914D-92DB-DA6998CED391}"/>
              </a:ext>
            </a:extLst>
          </p:cNvPr>
          <p:cNvSpPr/>
          <p:nvPr/>
        </p:nvSpPr>
        <p:spPr>
          <a:xfrm rot="20195664">
            <a:off x="4130472" y="820621"/>
            <a:ext cx="1122544" cy="20180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C47B9-2274-D94C-AACE-447B78EAFC53}"/>
              </a:ext>
            </a:extLst>
          </p:cNvPr>
          <p:cNvSpPr txBox="1"/>
          <p:nvPr/>
        </p:nvSpPr>
        <p:spPr>
          <a:xfrm>
            <a:off x="5257801" y="2278722"/>
            <a:ext cx="3856741" cy="116955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baseline="0" dirty="0"/>
              <a:t>Typical components in a database system: some for queries, some for transactions</a:t>
            </a:r>
          </a:p>
          <a:p>
            <a:endParaRPr lang="en-US" sz="1400" baseline="0" dirty="0"/>
          </a:p>
          <a:p>
            <a:r>
              <a:rPr lang="en-US" sz="1400" baseline="0" dirty="0"/>
              <a:t>Maybe on a single physical computer or a cluster connected by a fast network</a:t>
            </a:r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7B535703-82B0-7243-8EDE-D1710CA58814}"/>
              </a:ext>
            </a:extLst>
          </p:cNvPr>
          <p:cNvSpPr/>
          <p:nvPr/>
        </p:nvSpPr>
        <p:spPr>
          <a:xfrm rot="20195664">
            <a:off x="4533240" y="2906799"/>
            <a:ext cx="1122544" cy="20180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ECBA1A-624A-5047-970F-E442ECAB71FF}"/>
              </a:ext>
            </a:extLst>
          </p:cNvPr>
          <p:cNvSpPr txBox="1"/>
          <p:nvPr/>
        </p:nvSpPr>
        <p:spPr>
          <a:xfrm>
            <a:off x="5014218" y="3736680"/>
            <a:ext cx="4009649" cy="224676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sz="1400" baseline="0" dirty="0"/>
              <a:t>Data Storage Systems: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Punch cards (long time ago)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Hard disks (still prevalent)</a:t>
            </a:r>
          </a:p>
          <a:p>
            <a:pPr marL="342900" indent="-342900" algn="l">
              <a:buAutoNum type="arabicParenBoth"/>
            </a:pPr>
            <a:r>
              <a:rPr lang="en-US" sz="1400" baseline="0" dirty="0"/>
              <a:t>SSDs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/>
              <a:t>Need “redundancy” and “fault-tolerance” </a:t>
            </a:r>
          </a:p>
          <a:p>
            <a:pPr algn="l"/>
            <a:r>
              <a:rPr lang="en-US" sz="1400" baseline="0" dirty="0"/>
              <a:t>Data once stored should always be there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RAID = Redundant Array of Independent Disks</a:t>
            </a:r>
          </a:p>
          <a:p>
            <a:pPr algn="l"/>
            <a:endParaRPr lang="en-US" sz="1400" baseline="0" dirty="0"/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74EC2DD6-3D8D-3A43-B1E3-62A58D18014A}"/>
              </a:ext>
            </a:extLst>
          </p:cNvPr>
          <p:cNvSpPr/>
          <p:nvPr/>
        </p:nvSpPr>
        <p:spPr>
          <a:xfrm rot="21215022">
            <a:off x="4586610" y="5358807"/>
            <a:ext cx="456930" cy="23102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977489-4274-6948-8C75-D07A1D2CE134}"/>
              </a:ext>
            </a:extLst>
          </p:cNvPr>
          <p:cNvSpPr txBox="1"/>
          <p:nvPr/>
        </p:nvSpPr>
        <p:spPr>
          <a:xfrm>
            <a:off x="3924676" y="1635278"/>
            <a:ext cx="2419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aseline="0" dirty="0"/>
              <a:t>Some sort of load balancer or intake mechanism</a:t>
            </a:r>
          </a:p>
        </p:txBody>
      </p:sp>
    </p:spTree>
    <p:extLst>
      <p:ext uri="{BB962C8B-B14F-4D97-AF65-F5344CB8AC3E}">
        <p14:creationId xmlns:p14="http://schemas.microsoft.com/office/powerpoint/2010/main" val="342947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/>
      <p:bldP spid="1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Instructor: Amol Deshpande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5154 IRB, </a:t>
            </a:r>
            <a:r>
              <a:rPr lang="en-US" sz="2000" dirty="0">
                <a:latin typeface="Calibri" charset="0"/>
                <a:hlinkClick r:id="rId3"/>
              </a:rPr>
              <a:t>amol@umd.edu</a:t>
            </a:r>
            <a:endParaRPr lang="en-US" sz="2000" dirty="0">
              <a:latin typeface="Calibri" charset="0"/>
            </a:endParaRP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000" dirty="0">
                <a:latin typeface="Calibri" charset="0"/>
              </a:rPr>
              <a:t>Class Webpage: ELMS</a:t>
            </a:r>
          </a:p>
          <a:p>
            <a:pPr lvl="3" eaLnBrk="1" hangingPunct="1">
              <a:lnSpc>
                <a:spcPct val="80000"/>
              </a:lnSpc>
              <a:spcAft>
                <a:spcPts val="600"/>
              </a:spcAft>
            </a:pPr>
            <a:endParaRPr lang="en-US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2400" dirty="0">
                <a:latin typeface="Calibri" charset="0"/>
              </a:rPr>
              <a:t>Email to me: write CMSC424 in the title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Only if Piazza not suitable for some reason</a:t>
            </a:r>
          </a:p>
          <a:p>
            <a:pPr lvl="1" eaLnBrk="1" hangingPunct="1">
              <a:lnSpc>
                <a:spcPct val="80000"/>
              </a:lnSpc>
              <a:spcAft>
                <a:spcPts val="600"/>
              </a:spcAft>
            </a:pPr>
            <a:r>
              <a:rPr lang="en-US" sz="1800" dirty="0">
                <a:latin typeface="Calibri" charset="0"/>
              </a:rPr>
              <a:t>Piazza allows private posts</a:t>
            </a:r>
          </a:p>
          <a:p>
            <a:pPr marL="630238" lvl="2" indent="0" eaLnBrk="1" hangingPunct="1">
              <a:lnSpc>
                <a:spcPct val="80000"/>
              </a:lnSpc>
              <a:spcAft>
                <a:spcPts val="600"/>
              </a:spcAft>
              <a:buNone/>
            </a:pPr>
            <a:endParaRPr lang="en-US" sz="16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TAs: </a:t>
            </a:r>
            <a:r>
              <a:rPr lang="en-US" sz="2400" dirty="0" err="1"/>
              <a:t>Hasara</a:t>
            </a:r>
            <a:r>
              <a:rPr lang="en-US" sz="2400" dirty="0"/>
              <a:t> </a:t>
            </a:r>
            <a:r>
              <a:rPr lang="en-US" sz="2400" dirty="0" err="1"/>
              <a:t>Maithree</a:t>
            </a:r>
            <a:r>
              <a:rPr lang="en-US" sz="2400" dirty="0"/>
              <a:t>, </a:t>
            </a:r>
            <a:r>
              <a:rPr lang="en-US" sz="2400" dirty="0" err="1"/>
              <a:t>Keonwoo</a:t>
            </a:r>
            <a:r>
              <a:rPr lang="en-US" sz="2400" dirty="0"/>
              <a:t> Oh, </a:t>
            </a:r>
            <a:r>
              <a:rPr lang="en-US" sz="2400" dirty="0" err="1"/>
              <a:t>Srikavin</a:t>
            </a:r>
            <a:r>
              <a:rPr lang="en-US" sz="2400" dirty="0"/>
              <a:t> Ramkumar</a:t>
            </a:r>
          </a:p>
          <a:p>
            <a:endParaRPr lang="en-US" sz="2400" dirty="0"/>
          </a:p>
          <a:p>
            <a:endParaRPr lang="en-US" sz="2400" dirty="0">
              <a:latin typeface="Calibri" charset="0"/>
            </a:endParaRPr>
          </a:p>
        </p:txBody>
      </p:sp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Logistics</a:t>
            </a:r>
            <a:endParaRPr lang="en-US" dirty="0"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932857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105400"/>
          </a:xfrm>
        </p:spPr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Much more diversity in the architectures that we see</a:t>
            </a:r>
          </a:p>
          <a:p>
            <a:pPr lvl="1"/>
            <a:r>
              <a:rPr lang="en-US" sz="1800" dirty="0"/>
              <a:t>More modern hardware architectures </a:t>
            </a:r>
          </a:p>
          <a:p>
            <a:pPr lvl="2"/>
            <a:r>
              <a:rPr lang="en-US" sz="1600" dirty="0"/>
              <a:t>Massively parallel computers</a:t>
            </a:r>
          </a:p>
          <a:p>
            <a:pPr lvl="2"/>
            <a:r>
              <a:rPr lang="en-US" sz="1600" dirty="0"/>
              <a:t>SSDs</a:t>
            </a:r>
          </a:p>
          <a:p>
            <a:pPr lvl="2"/>
            <a:r>
              <a:rPr lang="en-US" sz="1600" dirty="0"/>
              <a:t>Massive amounts of RAM – often don’t need to worry about data fitting in memory</a:t>
            </a:r>
          </a:p>
          <a:p>
            <a:pPr lvl="2"/>
            <a:r>
              <a:rPr lang="en-US" sz="1600" dirty="0"/>
              <a:t>Much faster networks, even over a wide area</a:t>
            </a:r>
          </a:p>
          <a:p>
            <a:pPr lvl="2"/>
            <a:r>
              <a:rPr lang="en-US" sz="1600" dirty="0"/>
              <a:t>Virtualization and Containerization</a:t>
            </a:r>
          </a:p>
          <a:p>
            <a:pPr lvl="2"/>
            <a:r>
              <a:rPr lang="en-US" sz="1600" dirty="0"/>
              <a:t>Cloud Computing</a:t>
            </a:r>
            <a:endParaRPr lang="en-US" sz="1800" dirty="0"/>
          </a:p>
          <a:p>
            <a:pPr lvl="1"/>
            <a:r>
              <a:rPr lang="en-US" sz="1600" dirty="0"/>
              <a:t>As a result: Data and execution typically distributed all over the place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Much more diversity in data processing applications</a:t>
            </a:r>
          </a:p>
          <a:p>
            <a:pPr lvl="1"/>
            <a:r>
              <a:rPr lang="en-US" sz="1600" dirty="0"/>
              <a:t>Much more non-relational data (images, text, video)</a:t>
            </a:r>
          </a:p>
          <a:p>
            <a:pPr lvl="1"/>
            <a:r>
              <a:rPr lang="en-US" sz="1600" dirty="0"/>
              <a:t>Data Analytics/Machine learning more common use-cases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Much more diversity in “data models” </a:t>
            </a:r>
          </a:p>
          <a:p>
            <a:pPr lvl="1"/>
            <a:r>
              <a:rPr lang="en-US" sz="1400" dirty="0"/>
              <a:t>Document data models (JSON, XML), Key-value data model, Graph data model, RDF</a:t>
            </a:r>
          </a:p>
          <a:p>
            <a:pPr lvl="1"/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Architecture : Today</a:t>
            </a:r>
          </a:p>
        </p:txBody>
      </p:sp>
    </p:spTree>
    <p:extLst>
      <p:ext uri="{BB962C8B-B14F-4D97-AF65-F5344CB8AC3E}">
        <p14:creationId xmlns:p14="http://schemas.microsoft.com/office/powerpoint/2010/main" val="22170690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B Scalability Taxonomy">
            <a:extLst>
              <a:ext uri="{FF2B5EF4-FFF2-40B4-BE49-F238E27FC236}">
                <a16:creationId xmlns:a16="http://schemas.microsoft.com/office/drawing/2014/main" id="{32012B43-32A1-CF4C-ADD2-70AFFDDC4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1"/>
            <a:ext cx="7391400" cy="546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226085-98FE-214E-BAE1-CEC6CDC6FEC5}"/>
              </a:ext>
            </a:extLst>
          </p:cNvPr>
          <p:cNvSpPr/>
          <p:nvPr/>
        </p:nvSpPr>
        <p:spPr>
          <a:xfrm>
            <a:off x="4343400" y="609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From: </a:t>
            </a:r>
            <a:r>
              <a:rPr lang="en-US" dirty="0">
                <a:hlinkClick r:id="rId3"/>
              </a:rPr>
              <a:t>https://blogs.oracle.com/timesten/the-evolution-of-db-architectures</a:t>
            </a:r>
            <a:endParaRPr lang="en-US" dirty="0"/>
          </a:p>
          <a:p>
            <a:r>
              <a:rPr lang="en-US" dirty="0"/>
              <a:t>(Oracle-focused)</a:t>
            </a:r>
          </a:p>
        </p:txBody>
      </p:sp>
    </p:spTree>
    <p:extLst>
      <p:ext uri="{BB962C8B-B14F-4D97-AF65-F5344CB8AC3E}">
        <p14:creationId xmlns:p14="http://schemas.microsoft.com/office/powerpoint/2010/main" val="764555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165BFB-7A13-8C43-89AC-2F7C0AE40F67}"/>
              </a:ext>
            </a:extLst>
          </p:cNvPr>
          <p:cNvSpPr txBox="1"/>
          <p:nvPr/>
        </p:nvSpPr>
        <p:spPr>
          <a:xfrm>
            <a:off x="228600" y="152400"/>
            <a:ext cx="42672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Data Warehouses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Large-scale data processing (TBs to PBs)</a:t>
            </a:r>
          </a:p>
          <a:p>
            <a:pPr algn="l"/>
            <a:r>
              <a:rPr lang="en-US" sz="1400" baseline="0" dirty="0"/>
              <a:t>Parallel architectures (lots of co-located computers)</a:t>
            </a:r>
          </a:p>
          <a:p>
            <a:pPr algn="l"/>
            <a:r>
              <a:rPr lang="en-US" sz="1400" baseline="0" dirty="0"/>
              <a:t>SQL and Reporting </a:t>
            </a:r>
          </a:p>
          <a:p>
            <a:pPr algn="l"/>
            <a:r>
              <a:rPr lang="en-US" sz="1400" baseline="0" dirty="0"/>
              <a:t>No transactions</a:t>
            </a:r>
          </a:p>
        </p:txBody>
      </p:sp>
      <p:pic>
        <p:nvPicPr>
          <p:cNvPr id="9" name="Picture 8" descr="dw-1.jpg">
            <a:extLst>
              <a:ext uri="{FF2B5EF4-FFF2-40B4-BE49-F238E27FC236}">
                <a16:creationId xmlns:a16="http://schemas.microsoft.com/office/drawing/2014/main" id="{E5D4CD38-CB5A-C74A-9A00-AFB1D3A29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745" y="0"/>
            <a:ext cx="3428998" cy="19319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E098F2-59FD-7E4A-99D8-745208EAC957}"/>
              </a:ext>
            </a:extLst>
          </p:cNvPr>
          <p:cNvSpPr txBox="1"/>
          <p:nvPr/>
        </p:nvSpPr>
        <p:spPr>
          <a:xfrm>
            <a:off x="228600" y="2362200"/>
            <a:ext cx="5638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In-memory OLTP (on-line transaction processing)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Extremely fast transactions</a:t>
            </a:r>
          </a:p>
          <a:p>
            <a:pPr algn="l"/>
            <a:r>
              <a:rPr lang="en-US" sz="1400" baseline="0" dirty="0"/>
              <a:t>Many-core or parallel architectures</a:t>
            </a:r>
          </a:p>
          <a:p>
            <a:pPr algn="l"/>
            <a:r>
              <a:rPr lang="en-US" sz="1400" baseline="0" dirty="0"/>
              <a:t>Very limited SQL – mostly focused on “writes”</a:t>
            </a:r>
          </a:p>
          <a:p>
            <a:pPr algn="l"/>
            <a:r>
              <a:rPr lang="en-US" sz="1400" baseline="0" dirty="0"/>
              <a:t>Typically assume data fits in memory across servers</a:t>
            </a:r>
          </a:p>
        </p:txBody>
      </p:sp>
      <p:pic>
        <p:nvPicPr>
          <p:cNvPr id="5122" name="Picture 2" descr="Image result for voltdb architecture">
            <a:extLst>
              <a:ext uri="{FF2B5EF4-FFF2-40B4-BE49-F238E27FC236}">
                <a16:creationId xmlns:a16="http://schemas.microsoft.com/office/drawing/2014/main" id="{0A9FB964-F654-9B4E-9CF4-9AFDD915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549" y="2362200"/>
            <a:ext cx="3433451" cy="193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854566-12BB-9D43-9546-3A83EC793741}"/>
              </a:ext>
            </a:extLst>
          </p:cNvPr>
          <p:cNvSpPr txBox="1"/>
          <p:nvPr/>
        </p:nvSpPr>
        <p:spPr>
          <a:xfrm>
            <a:off x="228600" y="4800600"/>
            <a:ext cx="563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Highly available, distributed OLTP</a:t>
            </a: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Distributed scenarios where clients are all over the world</a:t>
            </a:r>
          </a:p>
          <a:p>
            <a:pPr algn="l"/>
            <a:r>
              <a:rPr lang="en-US" sz="1400" baseline="0" dirty="0"/>
              <a:t>Focus on “consistency” – how to make sure all users see the same data</a:t>
            </a:r>
          </a:p>
          <a:p>
            <a:pPr algn="l"/>
            <a:r>
              <a:rPr lang="en-US" sz="1400" baseline="0" dirty="0"/>
              <a:t>Limited SQL – mostly focused on “writes”</a:t>
            </a:r>
          </a:p>
          <a:p>
            <a:pPr algn="l"/>
            <a:r>
              <a:rPr lang="en-US" sz="1400" baseline="0" dirty="0"/>
              <a:t>Considerations of memory vs disk less important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F289458-AE4C-7D48-B661-7EA9F4315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031" y="5105400"/>
            <a:ext cx="3690255" cy="194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51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165BFB-7A13-8C43-89AC-2F7C0AE40F67}"/>
              </a:ext>
            </a:extLst>
          </p:cNvPr>
          <p:cNvSpPr txBox="1"/>
          <p:nvPr/>
        </p:nvSpPr>
        <p:spPr>
          <a:xfrm>
            <a:off x="-9450" y="0"/>
            <a:ext cx="3733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baseline="0" dirty="0"/>
              <a:t>Extract-Transform-Load Systems, or Map-Reduce, or Big Data Frameworks</a:t>
            </a:r>
          </a:p>
          <a:p>
            <a:pPr algn="l"/>
            <a:endParaRPr lang="en-US" sz="1400" baseline="0" dirty="0">
              <a:solidFill>
                <a:srgbClr val="FF0000"/>
              </a:solidFill>
            </a:endParaRPr>
          </a:p>
          <a:p>
            <a:pPr algn="l"/>
            <a:r>
              <a:rPr lang="en-US" sz="1400" baseline="0" dirty="0">
                <a:solidFill>
                  <a:srgbClr val="FF0000"/>
                </a:solidFill>
              </a:rPr>
              <a:t>For: Large-scale, “ad hoc” data analysis</a:t>
            </a:r>
          </a:p>
          <a:p>
            <a:pPr algn="l"/>
            <a:endParaRPr lang="en-US" sz="1400" baseline="0" dirty="0"/>
          </a:p>
          <a:p>
            <a:pPr algn="l"/>
            <a:r>
              <a:rPr lang="en-US" sz="1400" baseline="0" dirty="0"/>
              <a:t>Mix of parallel and distributed architectures</a:t>
            </a:r>
          </a:p>
          <a:p>
            <a:pPr algn="l"/>
            <a:r>
              <a:rPr lang="en-US" sz="1400" baseline="0" dirty="0"/>
              <a:t>Data usually coming from many different sources</a:t>
            </a:r>
          </a:p>
          <a:p>
            <a:pPr algn="l"/>
            <a:r>
              <a:rPr lang="en-US" sz="1400" baseline="0" dirty="0"/>
              <a:t>Mix of SQL, Machine Learning, and ad hoc tasks (e.g., do image analysis, followed by SQL)</a:t>
            </a:r>
          </a:p>
        </p:txBody>
      </p:sp>
      <p:pic>
        <p:nvPicPr>
          <p:cNvPr id="6146" name="Picture 2" descr="Image result for aws glue architecture">
            <a:extLst>
              <a:ext uri="{FF2B5EF4-FFF2-40B4-BE49-F238E27FC236}">
                <a16:creationId xmlns:a16="http://schemas.microsoft.com/office/drawing/2014/main" id="{D15EC693-D827-E14C-8414-676F461F6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617" y="251128"/>
            <a:ext cx="4673726" cy="2460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8F9AB6-218C-334E-B8A2-B1314D194050}"/>
              </a:ext>
            </a:extLst>
          </p:cNvPr>
          <p:cNvSpPr txBox="1"/>
          <p:nvPr/>
        </p:nvSpPr>
        <p:spPr>
          <a:xfrm>
            <a:off x="7772400" y="42761"/>
            <a:ext cx="1253293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AWS Glue</a:t>
            </a:r>
          </a:p>
        </p:txBody>
      </p:sp>
      <p:pic>
        <p:nvPicPr>
          <p:cNvPr id="6148" name="Picture 4" descr="Image result for apache spark architecture">
            <a:extLst>
              <a:ext uri="{FF2B5EF4-FFF2-40B4-BE49-F238E27FC236}">
                <a16:creationId xmlns:a16="http://schemas.microsoft.com/office/drawing/2014/main" id="{B9A87F65-E2C9-C041-8842-FBBBAA30E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07229"/>
            <a:ext cx="5334000" cy="347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00A305-5558-DC4F-9C0E-060604B587B8}"/>
              </a:ext>
            </a:extLst>
          </p:cNvPr>
          <p:cNvSpPr txBox="1"/>
          <p:nvPr/>
        </p:nvSpPr>
        <p:spPr>
          <a:xfrm>
            <a:off x="5334000" y="4959817"/>
            <a:ext cx="1709122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262316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105400"/>
          </a:xfrm>
        </p:spPr>
        <p:txBody>
          <a:bodyPr/>
          <a:lstStyle/>
          <a:p>
            <a:r>
              <a:rPr lang="en-US" sz="2000" dirty="0"/>
              <a:t>Key takeaway: Modern data architectures are all over the place</a:t>
            </a:r>
          </a:p>
          <a:p>
            <a:pPr lvl="1"/>
            <a:r>
              <a:rPr lang="en-US" sz="1600" dirty="0"/>
              <a:t>We haven’t talked about NoSQL (MongoDB, etc.), Machine Learning, “Streaming”…</a:t>
            </a:r>
          </a:p>
          <a:p>
            <a:pPr lvl="1"/>
            <a:endParaRPr lang="en-US" sz="1600" dirty="0"/>
          </a:p>
          <a:p>
            <a:r>
              <a:rPr lang="en-US" sz="2000" dirty="0"/>
              <a:t>Fundamentals haven’t changed that much though</a:t>
            </a:r>
          </a:p>
          <a:p>
            <a:pPr lvl="1"/>
            <a:r>
              <a:rPr lang="en-US" sz="1600" dirty="0"/>
              <a:t>We are still either:</a:t>
            </a:r>
          </a:p>
          <a:p>
            <a:pPr lvl="2"/>
            <a:r>
              <a:rPr lang="en-US" sz="1400" dirty="0"/>
              <a:t>Going from some “input datasets” to an “output dataset” (queries/analytics)</a:t>
            </a:r>
          </a:p>
          <a:p>
            <a:pPr lvl="2"/>
            <a:r>
              <a:rPr lang="en-US" sz="1400" dirty="0"/>
              <a:t>Modifying data (transactions)</a:t>
            </a:r>
          </a:p>
          <a:p>
            <a:pPr lvl="1"/>
            <a:r>
              <a:rPr lang="en-US" sz="1600" dirty="0"/>
              <a:t>SQL is still very common, albeit</a:t>
            </a:r>
            <a:r>
              <a:rPr lang="en-US" sz="1800" dirty="0"/>
              <a:t> </a:t>
            </a:r>
            <a:r>
              <a:rPr lang="en-US" sz="1600" dirty="0"/>
              <a:t>often disguised </a:t>
            </a:r>
          </a:p>
          <a:p>
            <a:pPr lvl="2"/>
            <a:r>
              <a:rPr lang="en-US" sz="1400" dirty="0"/>
              <a:t>Spark RDD operations map nicely to SQL joins and aggregates (unified now)</a:t>
            </a:r>
          </a:p>
          <a:p>
            <a:pPr lvl="2"/>
            <a:r>
              <a:rPr lang="en-US" sz="1400" dirty="0"/>
              <a:t>MongoDB lookups, filters, and aggregates map to joins, selects, and aggregates in SQL</a:t>
            </a:r>
          </a:p>
          <a:p>
            <a:pPr lvl="2"/>
            <a:endParaRPr lang="en-US" sz="1400" dirty="0"/>
          </a:p>
          <a:p>
            <a:r>
              <a:rPr lang="en-US" sz="2000" dirty="0"/>
              <a:t>But “performance trade-offs” are all over the place now</a:t>
            </a:r>
          </a:p>
          <a:p>
            <a:pPr lvl="1"/>
            <a:r>
              <a:rPr lang="en-US" sz="1600" dirty="0"/>
              <a:t>30 years ago, we worried a lot about hard disks and things fitting in memory</a:t>
            </a:r>
          </a:p>
          <a:p>
            <a:pPr lvl="1"/>
            <a:r>
              <a:rPr lang="en-US" sz="1600" dirty="0"/>
              <a:t>Today, focus more on networks </a:t>
            </a:r>
          </a:p>
          <a:p>
            <a:pPr lvl="1"/>
            <a:endParaRPr lang="en-US" sz="1600" dirty="0"/>
          </a:p>
          <a:p>
            <a:r>
              <a:rPr lang="en-US" sz="2000" dirty="0"/>
              <a:t>Focus has shifted to other aspects of data processing pipelines</a:t>
            </a:r>
          </a:p>
          <a:p>
            <a:pPr lvl="1"/>
            <a:r>
              <a:rPr lang="en-US" sz="1600" dirty="0"/>
              <a:t>Analytics/Machine learning, data cleaning, statistics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Okay…</a:t>
            </a:r>
          </a:p>
        </p:txBody>
      </p:sp>
    </p:spTree>
    <p:extLst>
      <p:ext uri="{BB962C8B-B14F-4D97-AF65-F5344CB8AC3E}">
        <p14:creationId xmlns:p14="http://schemas.microsoft.com/office/powerpoint/2010/main" val="126582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31838"/>
          </a:xfrm>
        </p:spPr>
        <p:txBody>
          <a:bodyPr/>
          <a:lstStyle/>
          <a:p>
            <a:r>
              <a:rPr lang="en-US" dirty="0"/>
              <a:t>Query Plans vs…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310B9B0-FB12-A54E-AF16-F780CF589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381000" y="1143000"/>
            <a:ext cx="3822335" cy="2399125"/>
          </a:xfrm>
          <a:prstGeom prst="rect">
            <a:avLst/>
          </a:prstGeom>
        </p:spPr>
      </p:pic>
      <p:pic>
        <p:nvPicPr>
          <p:cNvPr id="8194" name="Picture 2" descr="Image result for apache hive query plan">
            <a:extLst>
              <a:ext uri="{FF2B5EF4-FFF2-40B4-BE49-F238E27FC236}">
                <a16:creationId xmlns:a16="http://schemas.microsoft.com/office/drawing/2014/main" id="{93809BB6-C121-864E-9285-D9B7B2081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257" y="0"/>
            <a:ext cx="3835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7B2CC2-D93E-9B4F-96B3-30843AFC2F11}"/>
              </a:ext>
            </a:extLst>
          </p:cNvPr>
          <p:cNvSpPr txBox="1"/>
          <p:nvPr/>
        </p:nvSpPr>
        <p:spPr>
          <a:xfrm>
            <a:off x="250371" y="3886200"/>
            <a:ext cx="200990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SQL ”Query Plan”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0B97A-25AB-2C48-9DB8-0AC9196FAF94}"/>
              </a:ext>
            </a:extLst>
          </p:cNvPr>
          <p:cNvSpPr txBox="1"/>
          <p:nvPr/>
        </p:nvSpPr>
        <p:spPr>
          <a:xfrm>
            <a:off x="731371" y="5562600"/>
            <a:ext cx="4588115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Apache Hive ”Query Plan”</a:t>
            </a:r>
          </a:p>
          <a:p>
            <a:r>
              <a:rPr lang="en-US" baseline="0" dirty="0"/>
              <a:t>(Hive is an SQL layer on top of Hadoop)</a:t>
            </a:r>
          </a:p>
        </p:txBody>
      </p:sp>
    </p:spTree>
    <p:extLst>
      <p:ext uri="{BB962C8B-B14F-4D97-AF65-F5344CB8AC3E}">
        <p14:creationId xmlns:p14="http://schemas.microsoft.com/office/powerpoint/2010/main" val="15495163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458200" cy="731838"/>
          </a:xfrm>
        </p:spPr>
        <p:txBody>
          <a:bodyPr/>
          <a:lstStyle/>
          <a:p>
            <a:r>
              <a:rPr lang="en-US" dirty="0"/>
              <a:t>vs … Data Transformation Pipelines</a:t>
            </a:r>
          </a:p>
        </p:txBody>
      </p:sp>
      <p:pic>
        <p:nvPicPr>
          <p:cNvPr id="9220" name="Picture 4" descr="Image result for machine learning pipeline">
            <a:extLst>
              <a:ext uri="{FF2B5EF4-FFF2-40B4-BE49-F238E27FC236}">
                <a16:creationId xmlns:a16="http://schemas.microsoft.com/office/drawing/2014/main" id="{2382B9F1-9B67-1E48-8311-7BA34B07A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197883"/>
            <a:ext cx="5334000" cy="158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F86CAA-2951-FD4D-BC3E-785395E74E65}"/>
              </a:ext>
            </a:extLst>
          </p:cNvPr>
          <p:cNvSpPr txBox="1"/>
          <p:nvPr/>
        </p:nvSpPr>
        <p:spPr>
          <a:xfrm>
            <a:off x="5105400" y="2971800"/>
            <a:ext cx="310533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Machine Learning Pipeline</a:t>
            </a:r>
          </a:p>
        </p:txBody>
      </p:sp>
      <p:pic>
        <p:nvPicPr>
          <p:cNvPr id="9222" name="Picture 6" descr="Image result for data preparation pipeline">
            <a:extLst>
              <a:ext uri="{FF2B5EF4-FFF2-40B4-BE49-F238E27FC236}">
                <a16:creationId xmlns:a16="http://schemas.microsoft.com/office/drawing/2014/main" id="{B316A206-9172-714D-8345-80FC1B181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71" y="5029200"/>
            <a:ext cx="4454076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5AC353-3606-CD47-856F-DE3CDBB09A5A}"/>
              </a:ext>
            </a:extLst>
          </p:cNvPr>
          <p:cNvSpPr txBox="1"/>
          <p:nvPr/>
        </p:nvSpPr>
        <p:spPr>
          <a:xfrm>
            <a:off x="152400" y="4343400"/>
            <a:ext cx="5012911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aseline="0" dirty="0"/>
              <a:t>Data Preparation and Visualization Pipeline</a:t>
            </a:r>
          </a:p>
        </p:txBody>
      </p:sp>
    </p:spTree>
    <p:extLst>
      <p:ext uri="{BB962C8B-B14F-4D97-AF65-F5344CB8AC3E}">
        <p14:creationId xmlns:p14="http://schemas.microsoft.com/office/powerpoint/2010/main" val="7411440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" y="623778"/>
            <a:ext cx="8458200" cy="5105400"/>
          </a:xfrm>
        </p:spPr>
        <p:txBody>
          <a:bodyPr/>
          <a:lstStyle/>
          <a:p>
            <a:r>
              <a:rPr lang="en-US" sz="2000" dirty="0"/>
              <a:t>Many similarities across different ways to process and analyze data</a:t>
            </a:r>
          </a:p>
          <a:p>
            <a:r>
              <a:rPr lang="en-US" sz="2000" dirty="0"/>
              <a:t>At its simplest: </a:t>
            </a:r>
            <a:endParaRPr lang="en-US" sz="1200" dirty="0"/>
          </a:p>
          <a:p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657" y="-62819"/>
            <a:ext cx="8458200" cy="731838"/>
          </a:xfrm>
        </p:spPr>
        <p:txBody>
          <a:bodyPr/>
          <a:lstStyle/>
          <a:p>
            <a:r>
              <a:rPr lang="en-US" dirty="0"/>
              <a:t>Okay…</a:t>
            </a:r>
          </a:p>
        </p:txBody>
      </p:sp>
      <p:sp>
        <p:nvSpPr>
          <p:cNvPr id="4" name="Snip Single Corner Rectangle 3">
            <a:extLst>
              <a:ext uri="{FF2B5EF4-FFF2-40B4-BE49-F238E27FC236}">
                <a16:creationId xmlns:a16="http://schemas.microsoft.com/office/drawing/2014/main" id="{B6053A1D-BF01-964D-9663-C5E95820C1A5}"/>
              </a:ext>
            </a:extLst>
          </p:cNvPr>
          <p:cNvSpPr/>
          <p:nvPr/>
        </p:nvSpPr>
        <p:spPr>
          <a:xfrm>
            <a:off x="609600" y="2362200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Dataset 1</a:t>
            </a:r>
          </a:p>
        </p:txBody>
      </p:sp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F6F1A2BC-3B7D-3A49-A018-1FC96AE9189C}"/>
              </a:ext>
            </a:extLst>
          </p:cNvPr>
          <p:cNvSpPr/>
          <p:nvPr/>
        </p:nvSpPr>
        <p:spPr>
          <a:xfrm>
            <a:off x="609600" y="3023733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Dataset 2</a:t>
            </a:r>
          </a:p>
        </p:txBody>
      </p:sp>
      <p:sp>
        <p:nvSpPr>
          <p:cNvPr id="11" name="Snip Single Corner Rectangle 10">
            <a:extLst>
              <a:ext uri="{FF2B5EF4-FFF2-40B4-BE49-F238E27FC236}">
                <a16:creationId xmlns:a16="http://schemas.microsoft.com/office/drawing/2014/main" id="{109D2931-8A36-F248-B176-D817F39A39DE}"/>
              </a:ext>
            </a:extLst>
          </p:cNvPr>
          <p:cNvSpPr/>
          <p:nvPr/>
        </p:nvSpPr>
        <p:spPr>
          <a:xfrm>
            <a:off x="609600" y="3685266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Dataset 3</a:t>
            </a:r>
          </a:p>
        </p:txBody>
      </p:sp>
      <p:sp>
        <p:nvSpPr>
          <p:cNvPr id="12" name="Snip Single Corner Rectangle 11">
            <a:extLst>
              <a:ext uri="{FF2B5EF4-FFF2-40B4-BE49-F238E27FC236}">
                <a16:creationId xmlns:a16="http://schemas.microsoft.com/office/drawing/2014/main" id="{5F142CF3-FB39-9047-BB7C-1EC483C79575}"/>
              </a:ext>
            </a:extLst>
          </p:cNvPr>
          <p:cNvSpPr/>
          <p:nvPr/>
        </p:nvSpPr>
        <p:spPr>
          <a:xfrm>
            <a:off x="609600" y="4346799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Dataset 4</a:t>
            </a:r>
          </a:p>
        </p:txBody>
      </p:sp>
      <p:sp>
        <p:nvSpPr>
          <p:cNvPr id="13" name="Snip Single Corner Rectangle 12">
            <a:extLst>
              <a:ext uri="{FF2B5EF4-FFF2-40B4-BE49-F238E27FC236}">
                <a16:creationId xmlns:a16="http://schemas.microsoft.com/office/drawing/2014/main" id="{F46BD927-14B1-EB4D-B30D-586AC6ED393E}"/>
              </a:ext>
            </a:extLst>
          </p:cNvPr>
          <p:cNvSpPr/>
          <p:nvPr/>
        </p:nvSpPr>
        <p:spPr>
          <a:xfrm>
            <a:off x="609600" y="5008332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Dataset 5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DFA9EC1-557E-864A-85A4-DDDF2EFAC10B}"/>
              </a:ext>
            </a:extLst>
          </p:cNvPr>
          <p:cNvSpPr/>
          <p:nvPr/>
        </p:nvSpPr>
        <p:spPr>
          <a:xfrm>
            <a:off x="2705100" y="2613367"/>
            <a:ext cx="1752600" cy="66153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Binary Operation 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AEB6CD1-A720-7E4A-9059-3277410A4631}"/>
              </a:ext>
            </a:extLst>
          </p:cNvPr>
          <p:cNvSpPr/>
          <p:nvPr/>
        </p:nvSpPr>
        <p:spPr>
          <a:xfrm>
            <a:off x="2563586" y="4923634"/>
            <a:ext cx="1752600" cy="66153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Unary Operation 1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BAF0B4-1F2E-6846-ACAE-D4368394D785}"/>
              </a:ext>
            </a:extLst>
          </p:cNvPr>
          <p:cNvCxnSpPr>
            <a:stCxn id="4" idx="0"/>
            <a:endCxn id="14" idx="2"/>
          </p:cNvCxnSpPr>
          <p:nvPr/>
        </p:nvCxnSpPr>
        <p:spPr>
          <a:xfrm>
            <a:off x="1676400" y="2590800"/>
            <a:ext cx="1028700" cy="3533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CC8A71-0D4B-B548-86FA-A3D366FCD951}"/>
              </a:ext>
            </a:extLst>
          </p:cNvPr>
          <p:cNvCxnSpPr>
            <a:cxnSpLocks/>
            <a:stCxn id="10" idx="0"/>
            <a:endCxn id="14" idx="2"/>
          </p:cNvCxnSpPr>
          <p:nvPr/>
        </p:nvCxnSpPr>
        <p:spPr>
          <a:xfrm flipV="1">
            <a:off x="1676400" y="2944134"/>
            <a:ext cx="1028700" cy="3081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3277681-D8D9-004C-9B85-7A609A99E58C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>
            <a:off x="1676400" y="3913866"/>
            <a:ext cx="1028700" cy="2460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CA5AA6-6791-634C-AF6F-F8D125DAA221}"/>
              </a:ext>
            </a:extLst>
          </p:cNvPr>
          <p:cNvCxnSpPr>
            <a:cxnSpLocks/>
            <a:stCxn id="12" idx="0"/>
            <a:endCxn id="27" idx="2"/>
          </p:cNvCxnSpPr>
          <p:nvPr/>
        </p:nvCxnSpPr>
        <p:spPr>
          <a:xfrm flipV="1">
            <a:off x="1676400" y="4159935"/>
            <a:ext cx="1028700" cy="415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C63081C-33EB-5D4C-B721-5FA1762E23F5}"/>
              </a:ext>
            </a:extLst>
          </p:cNvPr>
          <p:cNvSpPr/>
          <p:nvPr/>
        </p:nvSpPr>
        <p:spPr>
          <a:xfrm>
            <a:off x="2705100" y="3829168"/>
            <a:ext cx="1752600" cy="66153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Binary Operation 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A50676-1FE5-A944-B981-62C366D546FC}"/>
              </a:ext>
            </a:extLst>
          </p:cNvPr>
          <p:cNvCxnSpPr>
            <a:cxnSpLocks/>
            <a:stCxn id="13" idx="0"/>
            <a:endCxn id="15" idx="2"/>
          </p:cNvCxnSpPr>
          <p:nvPr/>
        </p:nvCxnSpPr>
        <p:spPr>
          <a:xfrm>
            <a:off x="1676400" y="5236932"/>
            <a:ext cx="887186" cy="174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BE8EAD8E-2346-3444-9E20-A1A59CD96916}"/>
              </a:ext>
            </a:extLst>
          </p:cNvPr>
          <p:cNvSpPr/>
          <p:nvPr/>
        </p:nvSpPr>
        <p:spPr>
          <a:xfrm>
            <a:off x="5334000" y="3829168"/>
            <a:ext cx="1752600" cy="66153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Ternary Operation 1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C9BD34-2384-CE4B-A0F8-2BA1342D1036}"/>
              </a:ext>
            </a:extLst>
          </p:cNvPr>
          <p:cNvCxnSpPr>
            <a:cxnSpLocks/>
            <a:stCxn id="14" idx="6"/>
            <a:endCxn id="38" idx="2"/>
          </p:cNvCxnSpPr>
          <p:nvPr/>
        </p:nvCxnSpPr>
        <p:spPr>
          <a:xfrm>
            <a:off x="4457700" y="2944134"/>
            <a:ext cx="876300" cy="1215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161759F-B61E-DF49-B6CD-C18E44269407}"/>
              </a:ext>
            </a:extLst>
          </p:cNvPr>
          <p:cNvCxnSpPr>
            <a:cxnSpLocks/>
            <a:stCxn id="27" idx="6"/>
            <a:endCxn id="38" idx="2"/>
          </p:cNvCxnSpPr>
          <p:nvPr/>
        </p:nvCxnSpPr>
        <p:spPr>
          <a:xfrm>
            <a:off x="4457700" y="4159935"/>
            <a:ext cx="8763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36284DF-8152-934C-8941-2762A7B462D9}"/>
              </a:ext>
            </a:extLst>
          </p:cNvPr>
          <p:cNvCxnSpPr>
            <a:cxnSpLocks/>
            <a:stCxn id="15" idx="6"/>
            <a:endCxn id="38" idx="2"/>
          </p:cNvCxnSpPr>
          <p:nvPr/>
        </p:nvCxnSpPr>
        <p:spPr>
          <a:xfrm flipV="1">
            <a:off x="4316186" y="4159935"/>
            <a:ext cx="1017814" cy="10944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CEAE4297-08C5-2F49-B02E-39076958C308}"/>
              </a:ext>
            </a:extLst>
          </p:cNvPr>
          <p:cNvSpPr/>
          <p:nvPr/>
        </p:nvSpPr>
        <p:spPr>
          <a:xfrm>
            <a:off x="5459186" y="5436963"/>
            <a:ext cx="1752600" cy="66153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Unary Operation 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A0749DE-4F06-EB4E-A73B-1758C8A27EBC}"/>
              </a:ext>
            </a:extLst>
          </p:cNvPr>
          <p:cNvCxnSpPr>
            <a:cxnSpLocks/>
            <a:stCxn id="38" idx="4"/>
            <a:endCxn id="51" idx="0"/>
          </p:cNvCxnSpPr>
          <p:nvPr/>
        </p:nvCxnSpPr>
        <p:spPr>
          <a:xfrm>
            <a:off x="6210300" y="4490701"/>
            <a:ext cx="125186" cy="946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Snip Single Corner Rectangle 55">
            <a:extLst>
              <a:ext uri="{FF2B5EF4-FFF2-40B4-BE49-F238E27FC236}">
                <a16:creationId xmlns:a16="http://schemas.microsoft.com/office/drawing/2014/main" id="{077376D6-BD9D-D043-83B6-FE806110FAED}"/>
              </a:ext>
            </a:extLst>
          </p:cNvPr>
          <p:cNvSpPr/>
          <p:nvPr/>
        </p:nvSpPr>
        <p:spPr>
          <a:xfrm>
            <a:off x="7821386" y="5908448"/>
            <a:ext cx="1066800" cy="457200"/>
          </a:xfrm>
          <a:prstGeom prst="snip1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aseline="0" dirty="0"/>
              <a:t>Output Dataset 1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26566C4-DDDB-AA44-B10F-4B3072BBC12C}"/>
              </a:ext>
            </a:extLst>
          </p:cNvPr>
          <p:cNvCxnSpPr>
            <a:cxnSpLocks/>
            <a:stCxn id="51" idx="6"/>
            <a:endCxn id="56" idx="2"/>
          </p:cNvCxnSpPr>
          <p:nvPr/>
        </p:nvCxnSpPr>
        <p:spPr>
          <a:xfrm>
            <a:off x="7211786" y="5767730"/>
            <a:ext cx="609600" cy="3693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AD7EAF0-4559-EA4B-9382-BA31E73F5E4D}"/>
              </a:ext>
            </a:extLst>
          </p:cNvPr>
          <p:cNvSpPr txBox="1"/>
          <p:nvPr/>
        </p:nvSpPr>
        <p:spPr>
          <a:xfrm>
            <a:off x="2438400" y="1193128"/>
            <a:ext cx="3276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baseline="0" dirty="0"/>
              <a:t>Maybe Tables in an RDBMS, Files in HDFS, or Images in a key-value store</a:t>
            </a:r>
          </a:p>
        </p:txBody>
      </p:sp>
      <p:sp>
        <p:nvSpPr>
          <p:cNvPr id="61" name="Left Arrow 60">
            <a:extLst>
              <a:ext uri="{FF2B5EF4-FFF2-40B4-BE49-F238E27FC236}">
                <a16:creationId xmlns:a16="http://schemas.microsoft.com/office/drawing/2014/main" id="{B2582AF0-4871-B44D-917C-CEFF608B2CB7}"/>
              </a:ext>
            </a:extLst>
          </p:cNvPr>
          <p:cNvSpPr/>
          <p:nvPr/>
        </p:nvSpPr>
        <p:spPr>
          <a:xfrm rot="20461839">
            <a:off x="1667815" y="2042493"/>
            <a:ext cx="2023492" cy="130673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66F3130-1C88-0849-B2E0-9B2851081EDE}"/>
              </a:ext>
            </a:extLst>
          </p:cNvPr>
          <p:cNvSpPr txBox="1"/>
          <p:nvPr/>
        </p:nvSpPr>
        <p:spPr>
          <a:xfrm>
            <a:off x="5834328" y="1696020"/>
            <a:ext cx="32766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baseline="0" dirty="0"/>
              <a:t>Maybe Joins, or Aggregates, or Machine Learning Tasks, or Data Cleaning Tasks, or…</a:t>
            </a:r>
          </a:p>
        </p:txBody>
      </p:sp>
      <p:sp>
        <p:nvSpPr>
          <p:cNvPr id="63" name="Left Arrow 62">
            <a:extLst>
              <a:ext uri="{FF2B5EF4-FFF2-40B4-BE49-F238E27FC236}">
                <a16:creationId xmlns:a16="http://schemas.microsoft.com/office/drawing/2014/main" id="{50D0F72C-E055-8F47-8BD5-673485E71154}"/>
              </a:ext>
            </a:extLst>
          </p:cNvPr>
          <p:cNvSpPr/>
          <p:nvPr/>
        </p:nvSpPr>
        <p:spPr>
          <a:xfrm rot="20461839">
            <a:off x="4484278" y="2513441"/>
            <a:ext cx="2023492" cy="130673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Left Arrow 63">
            <a:extLst>
              <a:ext uri="{FF2B5EF4-FFF2-40B4-BE49-F238E27FC236}">
                <a16:creationId xmlns:a16="http://schemas.microsoft.com/office/drawing/2014/main" id="{9E6AD5FD-3F3B-2248-A8F5-2C2617C1B94B}"/>
              </a:ext>
            </a:extLst>
          </p:cNvPr>
          <p:cNvSpPr/>
          <p:nvPr/>
        </p:nvSpPr>
        <p:spPr>
          <a:xfrm rot="17896485">
            <a:off x="5682239" y="2974948"/>
            <a:ext cx="1513321" cy="181039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784BB83-0DF1-DA44-89EE-02C3951281A4}"/>
              </a:ext>
            </a:extLst>
          </p:cNvPr>
          <p:cNvSpPr txBox="1"/>
          <p:nvPr/>
        </p:nvSpPr>
        <p:spPr>
          <a:xfrm>
            <a:off x="5715000" y="6396335"/>
            <a:ext cx="3276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baseline="0" dirty="0"/>
              <a:t>Maybe Another RDBMS Table, a New File, or a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71839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76300"/>
            <a:ext cx="8458200" cy="5105400"/>
          </a:xfrm>
        </p:spPr>
        <p:txBody>
          <a:bodyPr/>
          <a:lstStyle/>
          <a:p>
            <a:r>
              <a:rPr lang="en-US" sz="2000" dirty="0"/>
              <a:t>Many similarities across different ways to process and analyze data</a:t>
            </a:r>
          </a:p>
          <a:p>
            <a:endParaRPr lang="en-US" sz="2000" dirty="0"/>
          </a:p>
          <a:p>
            <a:r>
              <a:rPr lang="en-US" sz="2000" dirty="0"/>
              <a:t>Some considerations that we see repeated:</a:t>
            </a:r>
          </a:p>
          <a:p>
            <a:pPr lvl="1"/>
            <a:r>
              <a:rPr lang="en-US" sz="1800" dirty="0"/>
              <a:t>Are there multiple ways to accomplish the goals? </a:t>
            </a:r>
          </a:p>
          <a:p>
            <a:pPr lvl="2"/>
            <a:r>
              <a:rPr lang="en-US" sz="1600" dirty="0"/>
              <a:t>i.e., are there multiple pipelines or SQL Query Plans that will accomplish the same task</a:t>
            </a:r>
          </a:p>
          <a:p>
            <a:pPr lvl="1"/>
            <a:r>
              <a:rPr lang="en-US" sz="1800" dirty="0"/>
              <a:t>How to “enumerate” all of them?</a:t>
            </a:r>
          </a:p>
          <a:p>
            <a:pPr lvl="2"/>
            <a:r>
              <a:rPr lang="en-US" sz="1600" dirty="0"/>
              <a:t>i.e., how to automatically come up with all the different options?</a:t>
            </a:r>
          </a:p>
          <a:p>
            <a:pPr lvl="1"/>
            <a:r>
              <a:rPr lang="en-US" sz="1800" dirty="0"/>
              <a:t>How to decide which is the ”best”?</a:t>
            </a:r>
          </a:p>
          <a:p>
            <a:pPr lvl="2"/>
            <a:r>
              <a:rPr lang="en-US" sz="1600" dirty="0"/>
              <a:t>Ideally based on some consideration of total cost (e.g., total CPU time)</a:t>
            </a:r>
          </a:p>
          <a:p>
            <a:pPr lvl="1"/>
            <a:r>
              <a:rPr lang="en-US" sz="1800" dirty="0"/>
              <a:t>How to ”find” the best plan?</a:t>
            </a:r>
          </a:p>
          <a:p>
            <a:pPr lvl="2"/>
            <a:r>
              <a:rPr lang="en-US" sz="1600" dirty="0"/>
              <a:t>Called “query optimization” in databases</a:t>
            </a:r>
            <a:endParaRPr lang="en-US" sz="2200" dirty="0"/>
          </a:p>
          <a:p>
            <a:pPr lvl="1"/>
            <a:endParaRPr lang="en-US" sz="1800" dirty="0"/>
          </a:p>
          <a:p>
            <a:r>
              <a:rPr lang="en-US" sz="2000" dirty="0"/>
              <a:t>RDBMSs have been doing this for 4-5 decades now</a:t>
            </a:r>
          </a:p>
          <a:p>
            <a:pPr lvl="1"/>
            <a:r>
              <a:rPr lang="en-US" sz="1800" dirty="0"/>
              <a:t>The classic paper on SQL query optimization is from 1979</a:t>
            </a:r>
          </a:p>
          <a:p>
            <a:pPr lvl="2"/>
            <a:r>
              <a:rPr lang="en-US" sz="1600" dirty="0"/>
              <a:t>Outlined the approach still in use today</a:t>
            </a:r>
          </a:p>
          <a:p>
            <a:r>
              <a:rPr lang="en-US" sz="2000" dirty="0"/>
              <a:t>Same ideas re-discovered repeatedly in other contexts (e.g., Hadoop)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657" y="-62819"/>
            <a:ext cx="8458200" cy="731838"/>
          </a:xfrm>
        </p:spPr>
        <p:txBody>
          <a:bodyPr/>
          <a:lstStyle/>
          <a:p>
            <a:r>
              <a:rPr lang="en-US" dirty="0"/>
              <a:t>Okay…</a:t>
            </a:r>
          </a:p>
        </p:txBody>
      </p:sp>
    </p:spTree>
    <p:extLst>
      <p:ext uri="{BB962C8B-B14F-4D97-AF65-F5344CB8AC3E}">
        <p14:creationId xmlns:p14="http://schemas.microsoft.com/office/powerpoint/2010/main" val="19775433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B70982-D68E-4846-B0DB-A1E49004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76300"/>
            <a:ext cx="8458200" cy="5105400"/>
          </a:xfrm>
        </p:spPr>
        <p:txBody>
          <a:bodyPr/>
          <a:lstStyle/>
          <a:p>
            <a:r>
              <a:rPr lang="en-US" sz="2400" dirty="0"/>
              <a:t>We have to limit the scope drastically</a:t>
            </a:r>
          </a:p>
          <a:p>
            <a:endParaRPr lang="en-US" sz="2400" dirty="0"/>
          </a:p>
          <a:p>
            <a:r>
              <a:rPr lang="en-US" sz="2400" dirty="0"/>
              <a:t>Focus on: </a:t>
            </a:r>
          </a:p>
          <a:p>
            <a:pPr lvl="1"/>
            <a:r>
              <a:rPr lang="en-US" sz="1800" dirty="0"/>
              <a:t>Single-server Relational Databases</a:t>
            </a:r>
          </a:p>
          <a:p>
            <a:pPr lvl="1"/>
            <a:r>
              <a:rPr lang="en-US" sz="1800" dirty="0"/>
              <a:t>Use a simplified computational environment</a:t>
            </a:r>
          </a:p>
          <a:p>
            <a:pPr lvl="1"/>
            <a:r>
              <a:rPr lang="en-US" sz="1800" dirty="0"/>
              <a:t>Go deep into different ways to execute queries, and find the best queries</a:t>
            </a:r>
          </a:p>
          <a:p>
            <a:pPr lvl="1"/>
            <a:endParaRPr lang="en-US" sz="1800" dirty="0"/>
          </a:p>
          <a:p>
            <a:r>
              <a:rPr lang="en-US" sz="2400" dirty="0"/>
              <a:t>Will briefly discuss:</a:t>
            </a:r>
          </a:p>
          <a:p>
            <a:pPr lvl="1"/>
            <a:r>
              <a:rPr lang="en-US" sz="1800" dirty="0"/>
              <a:t>Parallel architectures and query processing there</a:t>
            </a:r>
          </a:p>
          <a:p>
            <a:pPr lvl="1"/>
            <a:r>
              <a:rPr lang="en-US" sz="1800" dirty="0"/>
              <a:t>Map-reduce architectures and considerations there-in</a:t>
            </a:r>
          </a:p>
          <a:p>
            <a:pPr lvl="1"/>
            <a:endParaRPr lang="en-US" sz="1800" dirty="0"/>
          </a:p>
          <a:p>
            <a:r>
              <a:rPr lang="en-US" sz="2200" dirty="0"/>
              <a:t>Most of the key concepts valid in modern databases (including NoSQL) and Big Data Frameworks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9A87-6600-2545-8FBB-EA2C7D32C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657" y="-62819"/>
            <a:ext cx="8458200" cy="731838"/>
          </a:xfrm>
        </p:spPr>
        <p:txBody>
          <a:bodyPr/>
          <a:lstStyle/>
          <a:p>
            <a:r>
              <a:rPr lang="en-US" dirty="0"/>
              <a:t>In This Class…</a:t>
            </a:r>
          </a:p>
        </p:txBody>
      </p:sp>
    </p:spTree>
    <p:extLst>
      <p:ext uri="{BB962C8B-B14F-4D97-AF65-F5344CB8AC3E}">
        <p14:creationId xmlns:p14="http://schemas.microsoft.com/office/powerpoint/2010/main" val="3779173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0010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Textbook:</a:t>
            </a:r>
          </a:p>
          <a:p>
            <a:pPr marL="742950" lvl="1" indent="-285750"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Database System Concepts</a:t>
            </a:r>
          </a:p>
          <a:p>
            <a:pPr marL="1143000" lvl="2" eaLnBrk="1" hangingPunct="1">
              <a:lnSpc>
                <a:spcPct val="90000"/>
              </a:lnSpc>
            </a:pPr>
            <a:r>
              <a:rPr lang="en-US" dirty="0">
                <a:latin typeface="Calibri" charset="0"/>
              </a:rPr>
              <a:t>Seventh Edition (6</a:t>
            </a:r>
            <a:r>
              <a:rPr lang="en-US" baseline="30000" dirty="0">
                <a:latin typeface="Calibri" charset="0"/>
              </a:rPr>
              <a:t>th</a:t>
            </a:r>
            <a:r>
              <a:rPr lang="en-US" dirty="0">
                <a:latin typeface="Calibri" charset="0"/>
              </a:rPr>
              <a:t> Edition will be fine too)</a:t>
            </a:r>
          </a:p>
          <a:p>
            <a:pPr marL="1143000" lvl="2"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hlinkClick r:id="rId3"/>
              </a:rPr>
              <a:t>Abraham Silberschatz</a:t>
            </a:r>
            <a:r>
              <a:rPr lang="en-US" dirty="0">
                <a:latin typeface="Calibri" charset="0"/>
              </a:rPr>
              <a:t>, </a:t>
            </a:r>
            <a:r>
              <a:rPr lang="en-US" dirty="0">
                <a:latin typeface="Calibri" charset="0"/>
                <a:hlinkClick r:id="rId4"/>
              </a:rPr>
              <a:t>Henry F. Korth</a:t>
            </a:r>
            <a:r>
              <a:rPr lang="en-US" dirty="0">
                <a:latin typeface="Calibri" charset="0"/>
              </a:rPr>
              <a:t>, </a:t>
            </a:r>
            <a:r>
              <a:rPr lang="en-US" dirty="0">
                <a:latin typeface="Calibri" charset="0"/>
                <a:hlinkClick r:id="rId5"/>
              </a:rPr>
              <a:t>S. Sudarshan</a:t>
            </a:r>
            <a:endParaRPr lang="en-US" dirty="0">
              <a:latin typeface="Calibri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GitHub:</a:t>
            </a:r>
          </a:p>
          <a:p>
            <a:pPr lvl="1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To distribute programming assignments</a:t>
            </a:r>
          </a:p>
          <a:p>
            <a:pPr lvl="1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https://</a:t>
            </a:r>
            <a:r>
              <a:rPr lang="en-US" dirty="0" err="1">
                <a:latin typeface="Calibri" charset="0"/>
              </a:rPr>
              <a:t>github.com</a:t>
            </a:r>
            <a:r>
              <a:rPr lang="en-US" dirty="0">
                <a:latin typeface="Calibri" charset="0"/>
              </a:rPr>
              <a:t>/</a:t>
            </a:r>
            <a:r>
              <a:rPr lang="en-US" dirty="0" err="1">
                <a:latin typeface="Calibri" charset="0"/>
              </a:rPr>
              <a:t>umddb</a:t>
            </a:r>
            <a:r>
              <a:rPr lang="en-US" dirty="0">
                <a:latin typeface="Calibri" charset="0"/>
              </a:rPr>
              <a:t>/cmsc424-fall2022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Piazza</a:t>
            </a:r>
            <a:r>
              <a:rPr lang="en-US" dirty="0">
                <a:latin typeface="Calibri" charset="0"/>
              </a:rPr>
              <a:t>: First resort for any questions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ELMS</a:t>
            </a:r>
            <a:r>
              <a:rPr lang="en-US" dirty="0">
                <a:latin typeface="Calibri" charset="0"/>
              </a:rPr>
              <a:t>: General announcements will be posted there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 err="1">
                <a:solidFill>
                  <a:srgbClr val="FF0000"/>
                </a:solidFill>
                <a:latin typeface="Calibri" charset="0"/>
              </a:rPr>
              <a:t>GradeScope</a:t>
            </a:r>
            <a:endParaRPr lang="en-US" dirty="0">
              <a:solidFill>
                <a:srgbClr val="FF0000"/>
              </a:solidFill>
              <a:latin typeface="Calibri" charset="0"/>
            </a:endParaRPr>
          </a:p>
          <a:p>
            <a:pPr marL="742950" lvl="1" indent="-285750" eaLnBrk="1" hangingPunct="1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Calibri" charset="0"/>
              </a:rPr>
              <a:t>We will use this for assignments, grading exams, etc.</a:t>
            </a:r>
          </a:p>
        </p:txBody>
      </p:sp>
      <p:sp>
        <p:nvSpPr>
          <p:cNvPr id="400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Logistics</a:t>
            </a:r>
            <a:endParaRPr lang="en-US" dirty="0"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87789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143000"/>
            <a:ext cx="8915400" cy="5105400"/>
          </a:xfrm>
        </p:spPr>
        <p:txBody>
          <a:bodyPr/>
          <a:lstStyle/>
          <a:p>
            <a:pPr marL="487362" indent="-285750" eaLnBrk="1" hangingPunct="1"/>
            <a:r>
              <a:rPr lang="en-US" sz="2000" dirty="0">
                <a:latin typeface="Calibri" charset="0"/>
              </a:rPr>
              <a:t>12 (or so) weekly </a:t>
            </a:r>
            <a:r>
              <a:rPr lang="en-US" sz="2000" dirty="0" err="1">
                <a:latin typeface="Calibri" charset="0"/>
              </a:rPr>
              <a:t>homeworks</a:t>
            </a:r>
            <a:r>
              <a:rPr lang="en-US" sz="2000" dirty="0">
                <a:latin typeface="Calibri" charset="0"/>
              </a:rPr>
              <a:t> (25%) -- 1-3% each</a:t>
            </a:r>
          </a:p>
          <a:p>
            <a:pPr marL="981075" lvl="2" indent="-285750" eaLnBrk="1" hangingPunct="1"/>
            <a:endParaRPr lang="en-US" sz="14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Two Midterms (30%), Final (25%) – minimum of 40% on all combined to pass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Will weigh the higher-scoring midterm at 18%, and the lower-scoring midterm at 12%</a:t>
            </a:r>
          </a:p>
          <a:p>
            <a:pPr marL="981075" lvl="2" indent="-285750" eaLnBrk="1" hangingPunct="1"/>
            <a:endParaRPr lang="en-US" sz="14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5 Programming Assignments (20%)</a:t>
            </a:r>
          </a:p>
          <a:p>
            <a:pPr marL="742950" lvl="1" indent="-285750" eaLnBrk="1" hangingPunct="1"/>
            <a:endParaRPr lang="en-US" sz="1600" dirty="0">
              <a:latin typeface="Calibri" charset="0"/>
            </a:endParaRPr>
          </a:p>
          <a:p>
            <a:pPr marL="487362" indent="-285750" eaLnBrk="1" hangingPunct="1"/>
            <a:r>
              <a:rPr lang="en-US" sz="2000" dirty="0">
                <a:latin typeface="Calibri" charset="0"/>
              </a:rPr>
              <a:t>Late Policy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Automatic one-week extension without penalty, but with an explanation of why</a:t>
            </a:r>
          </a:p>
          <a:p>
            <a:pPr marL="742950" lvl="1" indent="-285750" eaLnBrk="1" hangingPunct="1"/>
            <a:r>
              <a:rPr lang="en-US" sz="1600" dirty="0">
                <a:latin typeface="Calibri" charset="0"/>
              </a:rPr>
              <a:t>Beyond that: submissions allowed through the end of the semester with penalties</a:t>
            </a:r>
            <a:endParaRPr lang="en-US" sz="1100" dirty="0">
              <a:latin typeface="Calibri" charset="0"/>
            </a:endParaRPr>
          </a:p>
        </p:txBody>
      </p:sp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Grading</a:t>
            </a:r>
          </a:p>
        </p:txBody>
      </p:sp>
    </p:spTree>
    <p:extLst>
      <p:ext uri="{BB962C8B-B14F-4D97-AF65-F5344CB8AC3E}">
        <p14:creationId xmlns:p14="http://schemas.microsoft.com/office/powerpoint/2010/main" val="288303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Sign up for Piazza, and </a:t>
            </a:r>
            <a:r>
              <a:rPr lang="en-US" dirty="0" err="1">
                <a:latin typeface="Calibri" charset="0"/>
              </a:rPr>
              <a:t>GradeScope</a:t>
            </a:r>
            <a:r>
              <a:rPr lang="en-US" dirty="0">
                <a:latin typeface="Calibri" charset="0"/>
              </a:rPr>
              <a:t> !</a:t>
            </a: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Set up the computing environment (Assignment 0), and make sure you can run Docker, PostgreSQL, </a:t>
            </a:r>
            <a:r>
              <a:rPr lang="en-US" dirty="0" err="1">
                <a:latin typeface="Calibri" charset="0"/>
              </a:rPr>
              <a:t>Jupyter</a:t>
            </a:r>
            <a:r>
              <a:rPr lang="en-US" dirty="0">
                <a:latin typeface="Calibri" charset="0"/>
              </a:rPr>
              <a:t>, etc.</a:t>
            </a: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Make sure you are aware of the key deadlines</a:t>
            </a:r>
          </a:p>
        </p:txBody>
      </p:sp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To-Dos</a:t>
            </a:r>
          </a:p>
        </p:txBody>
      </p:sp>
    </p:spTree>
    <p:extLst>
      <p:ext uri="{BB962C8B-B14F-4D97-AF65-F5344CB8AC3E}">
        <p14:creationId xmlns:p14="http://schemas.microsoft.com/office/powerpoint/2010/main" val="298767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914400"/>
            <a:ext cx="83058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Introduction/Overview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2933700" y="3091434"/>
            <a:ext cx="3276600" cy="675132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aseline="0" dirty="0">
                <a:latin typeface="Calibri" panose="020F0502020204030204" pitchFamily="34" charset="0"/>
                <a:cs typeface="Calibri" panose="020F0502020204030204" pitchFamily="34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11499200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baseline="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Concourse.thmx</Template>
  <TotalTime>29944</TotalTime>
  <Words>4671</Words>
  <Application>Microsoft Macintosh PowerPoint</Application>
  <PresentationFormat>On-screen Show (4:3)</PresentationFormat>
  <Paragraphs>703</Paragraphs>
  <Slides>59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Arial</vt:lpstr>
      <vt:lpstr>Calibri</vt:lpstr>
      <vt:lpstr>Lucida Sans Unicode</vt:lpstr>
      <vt:lpstr>Verdana</vt:lpstr>
      <vt:lpstr>Wingdings 2</vt:lpstr>
      <vt:lpstr>Wingdings 3</vt:lpstr>
      <vt:lpstr>Concourse</vt:lpstr>
      <vt:lpstr>CMSC424: Database Design  Module: Introduction/Overview</vt:lpstr>
      <vt:lpstr>CMSC424: Database Design  Module: Introduction/Overview</vt:lpstr>
      <vt:lpstr>Welcome to CMSC424: Database Design</vt:lpstr>
      <vt:lpstr>Welcome to CMSC424: Database Design</vt:lpstr>
      <vt:lpstr>Logistics</vt:lpstr>
      <vt:lpstr>Logistics</vt:lpstr>
      <vt:lpstr>Grading</vt:lpstr>
      <vt:lpstr>To-Dos</vt:lpstr>
      <vt:lpstr>CMSC424: Database Design  Module: Introduction/Overview</vt:lpstr>
      <vt:lpstr>Motivation</vt:lpstr>
      <vt:lpstr>Why Study Databases?</vt:lpstr>
      <vt:lpstr>PowerPoint Presentation</vt:lpstr>
      <vt:lpstr>PowerPoint Presentation</vt:lpstr>
      <vt:lpstr>Data Management Systems</vt:lpstr>
      <vt:lpstr>PowerPoint Presentation</vt:lpstr>
      <vt:lpstr>Data Management</vt:lpstr>
      <vt:lpstr>Data Management Challenges (1)</vt:lpstr>
      <vt:lpstr>Data Management Challenges (1)</vt:lpstr>
      <vt:lpstr>Data Management Challenges (2)</vt:lpstr>
      <vt:lpstr>Data Management Challenges (3)</vt:lpstr>
      <vt:lpstr>Data Management Challenges (4)</vt:lpstr>
      <vt:lpstr>Data Management Challenges (4)</vt:lpstr>
      <vt:lpstr>Data Management Challenges (4)</vt:lpstr>
      <vt:lpstr>Data Management Challenges (4)</vt:lpstr>
      <vt:lpstr>Data Management Challenges (5-∞)</vt:lpstr>
      <vt:lpstr>What we will cover…</vt:lpstr>
      <vt:lpstr>What we will cover…</vt:lpstr>
      <vt:lpstr>Structure of the Course</vt:lpstr>
      <vt:lpstr>Main Changes from Fall 2020 + 2021</vt:lpstr>
      <vt:lpstr>Summary</vt:lpstr>
      <vt:lpstr>CMSC424: Database Design  Module: Introduction/Overview</vt:lpstr>
      <vt:lpstr>Motivation</vt:lpstr>
      <vt:lpstr>Database Management Systems</vt:lpstr>
      <vt:lpstr>Database Management Systems</vt:lpstr>
      <vt:lpstr>Structured vs Unstructured Data</vt:lpstr>
      <vt:lpstr>Structured vs Unstructured Data</vt:lpstr>
      <vt:lpstr>Structured vs Unstructured Data</vt:lpstr>
      <vt:lpstr>Database Management Systems</vt:lpstr>
      <vt:lpstr>Data Modeling</vt:lpstr>
      <vt:lpstr>Data Abstraction</vt:lpstr>
      <vt:lpstr>Data Abstraction</vt:lpstr>
      <vt:lpstr>Data Abstraction</vt:lpstr>
      <vt:lpstr>Data Abstractions: Example</vt:lpstr>
      <vt:lpstr>CMSC424: Database Design  Module: Introduction/Overview</vt:lpstr>
      <vt:lpstr>Motivation</vt:lpstr>
      <vt:lpstr>Database System</vt:lpstr>
      <vt:lpstr>Example: Relational DBMS and SQL</vt:lpstr>
      <vt:lpstr>Database Architecture: Pre-2000’s</vt:lpstr>
      <vt:lpstr>Traditional RDBMS Architecture</vt:lpstr>
      <vt:lpstr>Database Architecture : Today</vt:lpstr>
      <vt:lpstr>PowerPoint Presentation</vt:lpstr>
      <vt:lpstr>PowerPoint Presentation</vt:lpstr>
      <vt:lpstr>PowerPoint Presentation</vt:lpstr>
      <vt:lpstr>Okay…</vt:lpstr>
      <vt:lpstr>Query Plans vs…</vt:lpstr>
      <vt:lpstr>vs … Data Transformation Pipelines</vt:lpstr>
      <vt:lpstr>Okay…</vt:lpstr>
      <vt:lpstr>Okay…</vt:lpstr>
      <vt:lpstr>In This Class…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Amol Deshpande</cp:lastModifiedBy>
  <cp:revision>258</cp:revision>
  <cp:lastPrinted>2020-09-01T02:43:04Z</cp:lastPrinted>
  <dcterms:created xsi:type="dcterms:W3CDTF">2012-01-24T15:48:45Z</dcterms:created>
  <dcterms:modified xsi:type="dcterms:W3CDTF">2022-09-01T12:21:11Z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